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4.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93" r:id="rId2"/>
  </p:sldMasterIdLst>
  <p:notesMasterIdLst>
    <p:notesMasterId r:id="rId38"/>
  </p:notesMasterIdLst>
  <p:sldIdLst>
    <p:sldId id="295" r:id="rId3"/>
    <p:sldId id="316" r:id="rId4"/>
    <p:sldId id="314" r:id="rId5"/>
    <p:sldId id="329" r:id="rId6"/>
    <p:sldId id="289" r:id="rId7"/>
    <p:sldId id="298" r:id="rId8"/>
    <p:sldId id="336" r:id="rId9"/>
    <p:sldId id="299" r:id="rId10"/>
    <p:sldId id="324" r:id="rId11"/>
    <p:sldId id="337" r:id="rId12"/>
    <p:sldId id="339" r:id="rId13"/>
    <p:sldId id="331" r:id="rId14"/>
    <p:sldId id="340" r:id="rId15"/>
    <p:sldId id="332" r:id="rId16"/>
    <p:sldId id="293" r:id="rId17"/>
    <p:sldId id="338" r:id="rId18"/>
    <p:sldId id="341" r:id="rId19"/>
    <p:sldId id="303" r:id="rId20"/>
    <p:sldId id="304" r:id="rId21"/>
    <p:sldId id="343" r:id="rId22"/>
    <p:sldId id="351" r:id="rId23"/>
    <p:sldId id="313" r:id="rId24"/>
    <p:sldId id="344" r:id="rId25"/>
    <p:sldId id="353" r:id="rId26"/>
    <p:sldId id="311" r:id="rId27"/>
    <p:sldId id="312" r:id="rId28"/>
    <p:sldId id="345" r:id="rId29"/>
    <p:sldId id="346" r:id="rId30"/>
    <p:sldId id="347" r:id="rId31"/>
    <p:sldId id="352" r:id="rId32"/>
    <p:sldId id="348" r:id="rId33"/>
    <p:sldId id="292" r:id="rId34"/>
    <p:sldId id="333" r:id="rId35"/>
    <p:sldId id="310" r:id="rId36"/>
    <p:sldId id="349" r:id="rId37"/>
  </p:sldIdLst>
  <p:sldSz cx="9144000" cy="6858000" type="screen4x3"/>
  <p:notesSz cx="6954838" cy="93091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2C25CE56-E3DF-435E-9272-C2BDF001E6AC}">
  <a:tblStyle styleId="{2C25CE56-E3DF-435E-9272-C2BDF001E6AC}" styleName="Table_0">
    <a:wholeTbl>
      <a:tcTxStyle b="off" i="off">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EFF3F9"/>
          </a:solidFill>
        </a:fill>
      </a:tcStyle>
    </a:wholeTbl>
    <a:band1H>
      <a:tcStyle>
        <a:tcBdr/>
        <a:fill>
          <a:solidFill>
            <a:srgbClr val="DBE5F1"/>
          </a:solidFill>
        </a:fill>
      </a:tcStyle>
    </a:band1H>
    <a:band1V>
      <a:tcStyle>
        <a:tcBdr/>
        <a:fill>
          <a:solidFill>
            <a:srgbClr val="DBE5F1"/>
          </a:solidFill>
        </a:fill>
      </a:tcStyle>
    </a:band1V>
    <a:lastCol>
      <a:tcTxStyle b="on" i="off">
        <a:schemeClr val="lt1"/>
      </a:tcTxStyle>
      <a:tcStyle>
        <a:tcBdr/>
        <a:fill>
          <a:solidFill>
            <a:schemeClr val="accent1"/>
          </a:solidFill>
        </a:fill>
      </a:tcStyle>
    </a:lastCol>
    <a:firstCol>
      <a:tcTxStyle b="on" i="off">
        <a:schemeClr val="lt1"/>
      </a:tcTxStyle>
      <a:tcStyle>
        <a:tcBdr/>
        <a:fill>
          <a:solidFill>
            <a:schemeClr val="accent1"/>
          </a:solidFill>
        </a:fill>
      </a:tcStyle>
    </a:firstCol>
    <a:lastRow>
      <a:tcTxStyle b="on" i="off">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481" autoAdjust="0"/>
  </p:normalViewPr>
  <p:slideViewPr>
    <p:cSldViewPr>
      <p:cViewPr>
        <p:scale>
          <a:sx n="67" d="100"/>
          <a:sy n="67" d="100"/>
        </p:scale>
        <p:origin x="-122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meera:Documents:%20DOCS:NSF%20MSP%2009%20:DESE,%20US%20data:DESE%20enrollment%20dataB.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kingkar\Dropbox\PhysTEC\PhysTEC%20shared%20docs\Student%20Tracking%20and%20Recruiting%20lists\Future%20Teachers%20and%20Students%20Considering%20Teaching.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Karen\Dropbox\PhysTEC\PhysTEC%20shared%20docs\Student%20Tracking%20and%20Recruiting%20lists\LA%20survey%202012-2014.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1"/>
          <c:order val="0"/>
          <c:tx>
            <c:strRef>
              <c:f>'Enrollment-F14 updt'!$B$2</c:f>
              <c:strCache>
                <c:ptCount val="1"/>
                <c:pt idx="0">
                  <c:v>Physics First (Other districts)</c:v>
                </c:pt>
              </c:strCache>
            </c:strRef>
          </c:tx>
          <c:spPr>
            <a:solidFill>
              <a:schemeClr val="accent5">
                <a:lumMod val="40000"/>
                <a:lumOff val="60000"/>
              </a:schemeClr>
            </a:solidFill>
            <a:ln>
              <a:solidFill>
                <a:schemeClr val="accent5">
                  <a:lumMod val="75000"/>
                </a:schemeClr>
              </a:solidFill>
            </a:ln>
          </c:spPr>
          <c:invertIfNegative val="0"/>
          <c:cat>
            <c:numRef>
              <c:f>'Enrollment-F14 updt'!$A$3:$A$12</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'Enrollment-F14 updt'!$B$3:$B$12</c:f>
              <c:numCache>
                <c:formatCode>General</c:formatCode>
                <c:ptCount val="10"/>
                <c:pt idx="0">
                  <c:v>293</c:v>
                </c:pt>
                <c:pt idx="1">
                  <c:v>543</c:v>
                </c:pt>
                <c:pt idx="2">
                  <c:v>712</c:v>
                </c:pt>
                <c:pt idx="3">
                  <c:v>1117</c:v>
                </c:pt>
                <c:pt idx="4">
                  <c:v>3166</c:v>
                </c:pt>
                <c:pt idx="5">
                  <c:v>3158</c:v>
                </c:pt>
                <c:pt idx="6">
                  <c:v>2604</c:v>
                </c:pt>
                <c:pt idx="7">
                  <c:v>2739</c:v>
                </c:pt>
                <c:pt idx="8">
                  <c:v>3131</c:v>
                </c:pt>
                <c:pt idx="9">
                  <c:v>4237</c:v>
                </c:pt>
              </c:numCache>
            </c:numRef>
          </c:val>
        </c:ser>
        <c:ser>
          <c:idx val="2"/>
          <c:order val="1"/>
          <c:tx>
            <c:strRef>
              <c:f>'Enrollment-F14 updt'!$C$2</c:f>
              <c:strCache>
                <c:ptCount val="1"/>
                <c:pt idx="0">
                  <c:v>Physics First (MSP districts)</c:v>
                </c:pt>
              </c:strCache>
            </c:strRef>
          </c:tx>
          <c:spPr>
            <a:solidFill>
              <a:schemeClr val="accent4"/>
            </a:solidFill>
            <a:ln>
              <a:solidFill>
                <a:schemeClr val="accent4">
                  <a:lumMod val="50000"/>
                </a:schemeClr>
              </a:solidFill>
            </a:ln>
          </c:spPr>
          <c:invertIfNegative val="0"/>
          <c:cat>
            <c:numRef>
              <c:f>'Enrollment-F14 updt'!$A$3:$A$12</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'Enrollment-F14 updt'!$C$3:$C$12</c:f>
              <c:numCache>
                <c:formatCode>General</c:formatCode>
                <c:ptCount val="10"/>
                <c:pt idx="2">
                  <c:v>2081</c:v>
                </c:pt>
                <c:pt idx="3">
                  <c:v>5786</c:v>
                </c:pt>
                <c:pt idx="4">
                  <c:v>9006</c:v>
                </c:pt>
                <c:pt idx="5">
                  <c:v>8594</c:v>
                </c:pt>
                <c:pt idx="6">
                  <c:v>9267</c:v>
                </c:pt>
                <c:pt idx="7">
                  <c:v>11633</c:v>
                </c:pt>
                <c:pt idx="8">
                  <c:v>13128</c:v>
                </c:pt>
                <c:pt idx="9">
                  <c:v>12919</c:v>
                </c:pt>
              </c:numCache>
            </c:numRef>
          </c:val>
        </c:ser>
        <c:dLbls>
          <c:showLegendKey val="0"/>
          <c:showVal val="0"/>
          <c:showCatName val="0"/>
          <c:showSerName val="0"/>
          <c:showPercent val="0"/>
          <c:showBubbleSize val="0"/>
        </c:dLbls>
        <c:gapWidth val="150"/>
        <c:overlap val="100"/>
        <c:axId val="110570112"/>
        <c:axId val="110584576"/>
      </c:barChart>
      <c:lineChart>
        <c:grouping val="standard"/>
        <c:varyColors val="0"/>
        <c:ser>
          <c:idx val="0"/>
          <c:order val="2"/>
          <c:tx>
            <c:strRef>
              <c:f>'Enrollment-F14 updt'!$D$2</c:f>
              <c:strCache>
                <c:ptCount val="1"/>
                <c:pt idx="0">
                  <c:v>Other Physics</c:v>
                </c:pt>
              </c:strCache>
            </c:strRef>
          </c:tx>
          <c:spPr>
            <a:ln w="38100">
              <a:solidFill>
                <a:schemeClr val="accent6"/>
              </a:solidFill>
            </a:ln>
          </c:spPr>
          <c:marker>
            <c:spPr>
              <a:solidFill>
                <a:schemeClr val="accent6"/>
              </a:solidFill>
              <a:ln>
                <a:solidFill>
                  <a:schemeClr val="accent6">
                    <a:lumMod val="75000"/>
                  </a:schemeClr>
                </a:solidFill>
              </a:ln>
            </c:spPr>
          </c:marker>
          <c:cat>
            <c:numRef>
              <c:f>'Enrollment-F14 updt'!$A$3:$A$12</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'Enrollment-F14 updt'!$D$3:$D$12</c:f>
              <c:numCache>
                <c:formatCode>General</c:formatCode>
                <c:ptCount val="10"/>
                <c:pt idx="0">
                  <c:v>9767</c:v>
                </c:pt>
                <c:pt idx="1">
                  <c:v>10666</c:v>
                </c:pt>
                <c:pt idx="2">
                  <c:v>11426</c:v>
                </c:pt>
                <c:pt idx="3">
                  <c:v>11950</c:v>
                </c:pt>
                <c:pt idx="4">
                  <c:v>10065</c:v>
                </c:pt>
                <c:pt idx="5">
                  <c:v>9625</c:v>
                </c:pt>
                <c:pt idx="6">
                  <c:v>9867</c:v>
                </c:pt>
                <c:pt idx="7">
                  <c:v>10830</c:v>
                </c:pt>
                <c:pt idx="8">
                  <c:v>10365</c:v>
                </c:pt>
                <c:pt idx="9">
                  <c:v>11556</c:v>
                </c:pt>
              </c:numCache>
            </c:numRef>
          </c:val>
          <c:smooth val="0"/>
        </c:ser>
        <c:dLbls>
          <c:showLegendKey val="0"/>
          <c:showVal val="0"/>
          <c:showCatName val="0"/>
          <c:showSerName val="0"/>
          <c:showPercent val="0"/>
          <c:showBubbleSize val="0"/>
        </c:dLbls>
        <c:marker val="1"/>
        <c:smooth val="0"/>
        <c:axId val="110570112"/>
        <c:axId val="110584576"/>
      </c:lineChart>
      <c:catAx>
        <c:axId val="110570112"/>
        <c:scaling>
          <c:orientation val="minMax"/>
        </c:scaling>
        <c:delete val="0"/>
        <c:axPos val="b"/>
        <c:numFmt formatCode="General" sourceLinked="1"/>
        <c:majorTickMark val="out"/>
        <c:minorTickMark val="none"/>
        <c:tickLblPos val="nextTo"/>
        <c:crossAx val="110584576"/>
        <c:crosses val="autoZero"/>
        <c:auto val="1"/>
        <c:lblAlgn val="ctr"/>
        <c:lblOffset val="100"/>
        <c:noMultiLvlLbl val="0"/>
      </c:catAx>
      <c:valAx>
        <c:axId val="110584576"/>
        <c:scaling>
          <c:orientation val="minMax"/>
        </c:scaling>
        <c:delete val="0"/>
        <c:axPos val="l"/>
        <c:majorGridlines/>
        <c:numFmt formatCode="General" sourceLinked="1"/>
        <c:majorTickMark val="out"/>
        <c:minorTickMark val="none"/>
        <c:tickLblPos val="nextTo"/>
        <c:crossAx val="110570112"/>
        <c:crosses val="autoZero"/>
        <c:crossBetween val="between"/>
      </c:valAx>
    </c:plotArea>
    <c:legend>
      <c:legendPos val="b"/>
      <c:layout>
        <c:manualLayout>
          <c:xMode val="edge"/>
          <c:yMode val="edge"/>
          <c:x val="1.73947974560336E-2"/>
          <c:y val="0.90875315950326696"/>
          <c:w val="0.96193063360794795"/>
          <c:h val="6.9450504941289307E-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195047738218331E-2"/>
          <c:y val="3.9970918269362672E-2"/>
          <c:w val="0.84857222895032247"/>
          <c:h val="0.78177855816803388"/>
        </c:manualLayout>
      </c:layout>
      <c:barChart>
        <c:barDir val="col"/>
        <c:grouping val="clustered"/>
        <c:varyColors val="0"/>
        <c:ser>
          <c:idx val="0"/>
          <c:order val="0"/>
          <c:tx>
            <c:v>pre-reform</c:v>
          </c:tx>
          <c:invertIfNegative val="0"/>
          <c:cat>
            <c:numRef>
              <c:f>'All Impacted Students'!$C$85:$C$98</c:f>
              <c:numCache>
                <c:formatCode>General</c:formatCode>
                <c:ptCount val="14"/>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numCache>
            </c:numRef>
          </c:cat>
          <c:val>
            <c:numRef>
              <c:f>'All Impacted Students'!$D$85:$D$98</c:f>
              <c:numCache>
                <c:formatCode>General</c:formatCode>
                <c:ptCount val="14"/>
                <c:pt idx="0">
                  <c:v>0</c:v>
                </c:pt>
                <c:pt idx="1">
                  <c:v>0</c:v>
                </c:pt>
                <c:pt idx="2">
                  <c:v>0</c:v>
                </c:pt>
                <c:pt idx="3">
                  <c:v>0</c:v>
                </c:pt>
                <c:pt idx="4">
                  <c:v>1</c:v>
                </c:pt>
                <c:pt idx="5">
                  <c:v>1</c:v>
                </c:pt>
                <c:pt idx="6">
                  <c:v>0</c:v>
                </c:pt>
                <c:pt idx="7">
                  <c:v>0</c:v>
                </c:pt>
                <c:pt idx="8">
                  <c:v>0</c:v>
                </c:pt>
                <c:pt idx="9">
                  <c:v>0</c:v>
                </c:pt>
                <c:pt idx="10">
                  <c:v>0</c:v>
                </c:pt>
                <c:pt idx="11">
                  <c:v>0</c:v>
                </c:pt>
                <c:pt idx="12">
                  <c:v>0</c:v>
                </c:pt>
                <c:pt idx="13">
                  <c:v>0</c:v>
                </c:pt>
              </c:numCache>
            </c:numRef>
          </c:val>
        </c:ser>
        <c:ser>
          <c:idx val="1"/>
          <c:order val="1"/>
          <c:tx>
            <c:v>post-reform</c:v>
          </c:tx>
          <c:invertIfNegative val="0"/>
          <c:dPt>
            <c:idx val="12"/>
            <c:invertIfNegative val="0"/>
            <c:bubble3D val="0"/>
            <c:spPr>
              <a:solidFill>
                <a:schemeClr val="accent2">
                  <a:lumMod val="20000"/>
                  <a:lumOff val="80000"/>
                </a:schemeClr>
              </a:solidFill>
              <a:ln w="28575">
                <a:solidFill>
                  <a:schemeClr val="accent2">
                    <a:lumMod val="75000"/>
                  </a:schemeClr>
                </a:solidFill>
              </a:ln>
            </c:spPr>
          </c:dPt>
          <c:dPt>
            <c:idx val="13"/>
            <c:invertIfNegative val="0"/>
            <c:bubble3D val="0"/>
            <c:spPr>
              <a:solidFill>
                <a:schemeClr val="accent2">
                  <a:lumMod val="20000"/>
                  <a:lumOff val="80000"/>
                </a:schemeClr>
              </a:solidFill>
              <a:ln w="28575">
                <a:solidFill>
                  <a:schemeClr val="accent2">
                    <a:lumMod val="75000"/>
                  </a:schemeClr>
                </a:solidFill>
              </a:ln>
            </c:spPr>
          </c:dPt>
          <c:val>
            <c:numRef>
              <c:f>'All Impacted Students'!$F$85:$F$98</c:f>
              <c:numCache>
                <c:formatCode>General</c:formatCode>
                <c:ptCount val="14"/>
                <c:pt idx="0">
                  <c:v>0</c:v>
                </c:pt>
                <c:pt idx="1">
                  <c:v>0</c:v>
                </c:pt>
                <c:pt idx="2">
                  <c:v>0</c:v>
                </c:pt>
                <c:pt idx="3">
                  <c:v>0</c:v>
                </c:pt>
                <c:pt idx="4">
                  <c:v>0</c:v>
                </c:pt>
                <c:pt idx="5">
                  <c:v>0</c:v>
                </c:pt>
                <c:pt idx="6">
                  <c:v>0</c:v>
                </c:pt>
                <c:pt idx="7">
                  <c:v>0</c:v>
                </c:pt>
                <c:pt idx="8">
                  <c:v>0</c:v>
                </c:pt>
                <c:pt idx="9">
                  <c:v>1</c:v>
                </c:pt>
                <c:pt idx="10">
                  <c:v>2</c:v>
                </c:pt>
                <c:pt idx="11">
                  <c:v>0</c:v>
                </c:pt>
                <c:pt idx="12">
                  <c:v>0</c:v>
                </c:pt>
                <c:pt idx="13">
                  <c:v>0</c:v>
                </c:pt>
              </c:numCache>
            </c:numRef>
          </c:val>
        </c:ser>
        <c:ser>
          <c:idx val="2"/>
          <c:order val="2"/>
          <c:tx>
            <c:v>post reform (projected)</c:v>
          </c:tx>
          <c:spPr>
            <a:solidFill>
              <a:schemeClr val="accent2">
                <a:lumMod val="20000"/>
                <a:lumOff val="80000"/>
              </a:schemeClr>
            </a:solidFill>
            <a:ln w="28575">
              <a:solidFill>
                <a:schemeClr val="accent2">
                  <a:lumMod val="75000"/>
                </a:schemeClr>
              </a:solidFill>
            </a:ln>
          </c:spPr>
          <c:invertIfNegative val="0"/>
          <c:val>
            <c:numRef>
              <c:f>'All Impacted Students'!$G$85:$G$98</c:f>
              <c:numCache>
                <c:formatCode>General</c:formatCode>
                <c:ptCount val="14"/>
                <c:pt idx="12">
                  <c:v>7</c:v>
                </c:pt>
                <c:pt idx="13">
                  <c:v>4</c:v>
                </c:pt>
              </c:numCache>
            </c:numRef>
          </c:val>
        </c:ser>
        <c:dLbls>
          <c:showLegendKey val="0"/>
          <c:showVal val="0"/>
          <c:showCatName val="0"/>
          <c:showSerName val="0"/>
          <c:showPercent val="0"/>
          <c:showBubbleSize val="0"/>
        </c:dLbls>
        <c:gapWidth val="150"/>
        <c:axId val="111188992"/>
        <c:axId val="111194880"/>
      </c:barChart>
      <c:catAx>
        <c:axId val="111188992"/>
        <c:scaling>
          <c:orientation val="minMax"/>
        </c:scaling>
        <c:delete val="0"/>
        <c:axPos val="b"/>
        <c:numFmt formatCode="General" sourceLinked="1"/>
        <c:majorTickMark val="out"/>
        <c:minorTickMark val="none"/>
        <c:tickLblPos val="nextTo"/>
        <c:txPr>
          <a:bodyPr/>
          <a:lstStyle/>
          <a:p>
            <a:pPr>
              <a:defRPr sz="2000"/>
            </a:pPr>
            <a:endParaRPr lang="en-US"/>
          </a:p>
        </c:txPr>
        <c:crossAx val="111194880"/>
        <c:crosses val="autoZero"/>
        <c:auto val="1"/>
        <c:lblAlgn val="ctr"/>
        <c:lblOffset val="100"/>
        <c:noMultiLvlLbl val="0"/>
      </c:catAx>
      <c:valAx>
        <c:axId val="111194880"/>
        <c:scaling>
          <c:orientation val="minMax"/>
        </c:scaling>
        <c:delete val="0"/>
        <c:axPos val="l"/>
        <c:majorGridlines/>
        <c:title>
          <c:tx>
            <c:rich>
              <a:bodyPr rot="-5400000" vert="horz"/>
              <a:lstStyle/>
              <a:p>
                <a:pPr>
                  <a:defRPr/>
                </a:pPr>
                <a:r>
                  <a:rPr lang="en-US" sz="2000"/>
                  <a:t>Number of BS degrees</a:t>
                </a:r>
              </a:p>
            </c:rich>
          </c:tx>
          <c:layout/>
          <c:overlay val="0"/>
        </c:title>
        <c:numFmt formatCode="General" sourceLinked="1"/>
        <c:majorTickMark val="out"/>
        <c:minorTickMark val="none"/>
        <c:tickLblPos val="nextTo"/>
        <c:txPr>
          <a:bodyPr/>
          <a:lstStyle/>
          <a:p>
            <a:pPr>
              <a:defRPr sz="2000"/>
            </a:pPr>
            <a:endParaRPr lang="en-US"/>
          </a:p>
        </c:txPr>
        <c:crossAx val="111188992"/>
        <c:crosses val="autoZero"/>
        <c:crossBetween val="between"/>
      </c:valAx>
    </c:plotArea>
    <c:legend>
      <c:legendPos val="r"/>
      <c:layout>
        <c:manualLayout>
          <c:xMode val="edge"/>
          <c:yMode val="edge"/>
          <c:x val="0.14375140820703061"/>
          <c:y val="5.8647973881313618E-2"/>
          <c:w val="0.29736642653383921"/>
          <c:h val="0.55751982221734486"/>
        </c:manualLayout>
      </c:layout>
      <c:overlay val="0"/>
      <c:spPr>
        <a:solidFill>
          <a:schemeClr val="bg1"/>
        </a:solidFill>
        <a:ln>
          <a:solidFill>
            <a:schemeClr val="tx1"/>
          </a:solidFill>
        </a:ln>
      </c:spPr>
      <c:txPr>
        <a:bodyPr/>
        <a:lstStyle/>
        <a:p>
          <a:pPr>
            <a:defRPr sz="24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Before LA</c:v>
          </c:tx>
          <c:spPr>
            <a:solidFill>
              <a:srgbClr val="C00000"/>
            </a:solidFill>
          </c:spPr>
          <c:invertIfNegative val="0"/>
          <c:cat>
            <c:strRef>
              <c:f>'Survey ALL'!$B$1:$F$1</c:f>
              <c:strCache>
                <c:ptCount val="5"/>
                <c:pt idx="0">
                  <c:v>Very interested</c:v>
                </c:pt>
                <c:pt idx="1">
                  <c:v>interested</c:v>
                </c:pt>
                <c:pt idx="2">
                  <c:v>neutral</c:v>
                </c:pt>
                <c:pt idx="3">
                  <c:v>uninterested</c:v>
                </c:pt>
                <c:pt idx="4">
                  <c:v>very uninterested</c:v>
                </c:pt>
              </c:strCache>
            </c:strRef>
          </c:cat>
          <c:val>
            <c:numRef>
              <c:f>'Survey ALL'!$B$4:$F$4</c:f>
              <c:numCache>
                <c:formatCode>General</c:formatCode>
                <c:ptCount val="5"/>
                <c:pt idx="0">
                  <c:v>3</c:v>
                </c:pt>
                <c:pt idx="1">
                  <c:v>8</c:v>
                </c:pt>
                <c:pt idx="2">
                  <c:v>3</c:v>
                </c:pt>
                <c:pt idx="3">
                  <c:v>2</c:v>
                </c:pt>
                <c:pt idx="4">
                  <c:v>3</c:v>
                </c:pt>
              </c:numCache>
            </c:numRef>
          </c:val>
        </c:ser>
        <c:ser>
          <c:idx val="1"/>
          <c:order val="1"/>
          <c:tx>
            <c:v>After LA</c:v>
          </c:tx>
          <c:spPr>
            <a:solidFill>
              <a:srgbClr val="0070C0"/>
            </a:solidFill>
          </c:spPr>
          <c:invertIfNegative val="0"/>
          <c:cat>
            <c:strRef>
              <c:f>'Survey ALL'!$B$1:$F$1</c:f>
              <c:strCache>
                <c:ptCount val="5"/>
                <c:pt idx="0">
                  <c:v>Very interested</c:v>
                </c:pt>
                <c:pt idx="1">
                  <c:v>interested</c:v>
                </c:pt>
                <c:pt idx="2">
                  <c:v>neutral</c:v>
                </c:pt>
                <c:pt idx="3">
                  <c:v>uninterested</c:v>
                </c:pt>
                <c:pt idx="4">
                  <c:v>very uninterested</c:v>
                </c:pt>
              </c:strCache>
            </c:strRef>
          </c:cat>
          <c:val>
            <c:numRef>
              <c:f>'Survey ALL'!$B$5:$F$5</c:f>
              <c:numCache>
                <c:formatCode>General</c:formatCode>
                <c:ptCount val="5"/>
                <c:pt idx="0">
                  <c:v>7</c:v>
                </c:pt>
                <c:pt idx="1">
                  <c:v>9</c:v>
                </c:pt>
                <c:pt idx="2">
                  <c:v>3</c:v>
                </c:pt>
                <c:pt idx="3">
                  <c:v>0</c:v>
                </c:pt>
                <c:pt idx="4">
                  <c:v>0</c:v>
                </c:pt>
              </c:numCache>
            </c:numRef>
          </c:val>
        </c:ser>
        <c:dLbls>
          <c:showLegendKey val="0"/>
          <c:showVal val="0"/>
          <c:showCatName val="0"/>
          <c:showSerName val="0"/>
          <c:showPercent val="0"/>
          <c:showBubbleSize val="0"/>
        </c:dLbls>
        <c:gapWidth val="150"/>
        <c:axId val="111238144"/>
        <c:axId val="111239936"/>
      </c:barChart>
      <c:catAx>
        <c:axId val="111238144"/>
        <c:scaling>
          <c:orientation val="minMax"/>
        </c:scaling>
        <c:delete val="0"/>
        <c:axPos val="b"/>
        <c:numFmt formatCode="General" sourceLinked="0"/>
        <c:majorTickMark val="out"/>
        <c:minorTickMark val="none"/>
        <c:tickLblPos val="nextTo"/>
        <c:txPr>
          <a:bodyPr/>
          <a:lstStyle/>
          <a:p>
            <a:pPr>
              <a:defRPr sz="1800" baseline="0"/>
            </a:pPr>
            <a:endParaRPr lang="en-US"/>
          </a:p>
        </c:txPr>
        <c:crossAx val="111239936"/>
        <c:crosses val="autoZero"/>
        <c:auto val="1"/>
        <c:lblAlgn val="ctr"/>
        <c:lblOffset val="100"/>
        <c:noMultiLvlLbl val="0"/>
      </c:catAx>
      <c:valAx>
        <c:axId val="111239936"/>
        <c:scaling>
          <c:orientation val="minMax"/>
          <c:max val="14"/>
        </c:scaling>
        <c:delete val="0"/>
        <c:axPos val="l"/>
        <c:majorGridlines/>
        <c:numFmt formatCode="General" sourceLinked="1"/>
        <c:majorTickMark val="out"/>
        <c:minorTickMark val="none"/>
        <c:tickLblPos val="nextTo"/>
        <c:txPr>
          <a:bodyPr/>
          <a:lstStyle/>
          <a:p>
            <a:pPr>
              <a:defRPr sz="1600" baseline="0"/>
            </a:pPr>
            <a:endParaRPr lang="en-US"/>
          </a:p>
        </c:txPr>
        <c:crossAx val="111238144"/>
        <c:crosses val="autoZero"/>
        <c:crossBetween val="between"/>
      </c:valAx>
    </c:plotArea>
    <c:legend>
      <c:legendPos val="t"/>
      <c:layout>
        <c:manualLayout>
          <c:xMode val="edge"/>
          <c:yMode val="edge"/>
          <c:x val="0.3783230474569057"/>
          <c:y val="0.15"/>
          <c:w val="0.43554609727838067"/>
          <c:h val="6.7795603674540683E-2"/>
        </c:manualLayout>
      </c:layout>
      <c:overlay val="0"/>
      <c:txPr>
        <a:bodyPr/>
        <a:lstStyle/>
        <a:p>
          <a:pPr>
            <a:defRPr sz="2400" baseline="0"/>
          </a:pPr>
          <a:endParaRPr lang="en-US"/>
        </a:p>
      </c:txPr>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tint val="65000"/>
                      <a:lumMod val="110000"/>
                    </a:schemeClr>
                  </a:gs>
                  <a:gs pos="88000">
                    <a:schemeClr val="accent1">
                      <a:tint val="90000"/>
                    </a:schemeClr>
                  </a:gs>
                </a:gsLst>
                <a:lin ang="5400000" scaled="0"/>
              </a:gradFill>
              <a:ln w="9525" cap="flat" cmpd="sng" algn="ctr">
                <a:solidFill>
                  <a:schemeClr val="accent1">
                    <a:shade val="95000"/>
                  </a:schemeClr>
                </a:solidFill>
                <a:round/>
              </a:ln>
              <a:effectLst/>
            </c:spPr>
          </c:dPt>
          <c:dPt>
            <c:idx val="1"/>
            <c:bubble3D val="0"/>
            <c:spPr>
              <a:gradFill rotWithShape="1">
                <a:gsLst>
                  <a:gs pos="0">
                    <a:schemeClr val="accent2">
                      <a:tint val="65000"/>
                      <a:lumMod val="110000"/>
                    </a:schemeClr>
                  </a:gs>
                  <a:gs pos="88000">
                    <a:schemeClr val="accent2">
                      <a:tint val="90000"/>
                    </a:schemeClr>
                  </a:gs>
                </a:gsLst>
                <a:lin ang="5400000" scaled="0"/>
              </a:gradFill>
              <a:ln w="9525" cap="flat" cmpd="sng" algn="ctr">
                <a:solidFill>
                  <a:schemeClr val="accent2">
                    <a:shade val="95000"/>
                  </a:schemeClr>
                </a:solidFill>
                <a:round/>
              </a:ln>
              <a:effectLst/>
            </c:spPr>
          </c:dPt>
          <c:dPt>
            <c:idx val="2"/>
            <c:bubble3D val="0"/>
            <c:spPr>
              <a:gradFill rotWithShape="1">
                <a:gsLst>
                  <a:gs pos="0">
                    <a:schemeClr val="accent3">
                      <a:tint val="65000"/>
                      <a:lumMod val="110000"/>
                    </a:schemeClr>
                  </a:gs>
                  <a:gs pos="88000">
                    <a:schemeClr val="accent3">
                      <a:tint val="90000"/>
                    </a:schemeClr>
                  </a:gs>
                </a:gsLst>
                <a:lin ang="5400000" scaled="0"/>
              </a:gradFill>
              <a:ln w="9525" cap="flat" cmpd="sng" algn="ctr">
                <a:solidFill>
                  <a:schemeClr val="accent3">
                    <a:shade val="95000"/>
                  </a:schemeClr>
                </a:solidFill>
                <a:round/>
              </a:ln>
              <a:effectLst/>
            </c:spPr>
          </c:dPt>
          <c:dPt>
            <c:idx val="3"/>
            <c:bubble3D val="0"/>
            <c:spPr>
              <a:gradFill rotWithShape="1">
                <a:gsLst>
                  <a:gs pos="0">
                    <a:schemeClr val="accent4">
                      <a:tint val="65000"/>
                      <a:lumMod val="110000"/>
                    </a:schemeClr>
                  </a:gs>
                  <a:gs pos="88000">
                    <a:schemeClr val="accent4">
                      <a:tint val="90000"/>
                    </a:schemeClr>
                  </a:gs>
                </a:gsLst>
                <a:lin ang="5400000" scaled="0"/>
              </a:gradFill>
              <a:ln w="9525" cap="flat" cmpd="sng" algn="ctr">
                <a:solidFill>
                  <a:schemeClr val="accent4">
                    <a:shade val="95000"/>
                  </a:schemeClr>
                </a:solidFill>
                <a:round/>
              </a:ln>
              <a:effectLst/>
            </c:spPr>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15:layout/>
              </c:ext>
            </c:extLst>
          </c:dLbls>
          <c:cat>
            <c:strRef>
              <c:f>'Survey ALL'!$T$13:$W$13</c:f>
              <c:strCache>
                <c:ptCount val="4"/>
                <c:pt idx="0">
                  <c:v>increase</c:v>
                </c:pt>
                <c:pt idx="1">
                  <c:v>same</c:v>
                </c:pt>
                <c:pt idx="2">
                  <c:v>decrease</c:v>
                </c:pt>
                <c:pt idx="3">
                  <c:v>no response</c:v>
                </c:pt>
              </c:strCache>
            </c:strRef>
          </c:cat>
          <c:val>
            <c:numRef>
              <c:f>'Survey ALL'!$T$14:$W$14</c:f>
              <c:numCache>
                <c:formatCode>General</c:formatCode>
                <c:ptCount val="4"/>
                <c:pt idx="0">
                  <c:v>12</c:v>
                </c:pt>
                <c:pt idx="1">
                  <c:v>4</c:v>
                </c:pt>
                <c:pt idx="2">
                  <c:v>1</c:v>
                </c:pt>
                <c:pt idx="3">
                  <c:v>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4"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828046-4640-4589-B0BE-19F71EB3607C}"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D80ABFC4-F007-4FE3-82ED-2D630A99748C}">
      <dgm:prSet phldrT="[Text]" custT="1"/>
      <dgm:spPr/>
      <dgm:t>
        <a:bodyPr/>
        <a:lstStyle/>
        <a:p>
          <a:r>
            <a:rPr lang="en-US" sz="2400" dirty="0" smtClean="0"/>
            <a:t>Using tools of the trade (equipment &amp; materials specific to physics)</a:t>
          </a:r>
          <a:endParaRPr lang="en-US" sz="2400" dirty="0"/>
        </a:p>
      </dgm:t>
    </dgm:pt>
    <dgm:pt modelId="{A045617B-E3BA-4DF2-956A-03DCCAA462F4}" type="parTrans" cxnId="{BD89FF62-4EA6-43A5-999D-99E56218A7DD}">
      <dgm:prSet/>
      <dgm:spPr/>
      <dgm:t>
        <a:bodyPr/>
        <a:lstStyle/>
        <a:p>
          <a:endParaRPr lang="en-US"/>
        </a:p>
      </dgm:t>
    </dgm:pt>
    <dgm:pt modelId="{DF8F3BE0-F4A7-45EB-8C13-F42AF5D1587C}" type="sibTrans" cxnId="{BD89FF62-4EA6-43A5-999D-99E56218A7DD}">
      <dgm:prSet/>
      <dgm:spPr/>
      <dgm:t>
        <a:bodyPr/>
        <a:lstStyle/>
        <a:p>
          <a:endParaRPr lang="en-US"/>
        </a:p>
      </dgm:t>
    </dgm:pt>
    <dgm:pt modelId="{B213515C-3F1C-4689-BC3C-8F617CDC4DFF}">
      <dgm:prSet phldrT="[Text]" custT="1"/>
      <dgm:spPr/>
      <dgm:t>
        <a:bodyPr/>
        <a:lstStyle/>
        <a:p>
          <a:r>
            <a:rPr lang="en-US" sz="2400" dirty="0" smtClean="0"/>
            <a:t>Learn from master teachers.</a:t>
          </a:r>
          <a:endParaRPr lang="en-US" sz="2400" dirty="0"/>
        </a:p>
      </dgm:t>
    </dgm:pt>
    <dgm:pt modelId="{6D8FDC49-F546-4E74-B5A4-EE1D3BD9F050}" type="parTrans" cxnId="{0349F1C1-050F-44C9-92DC-065531EDB4CD}">
      <dgm:prSet/>
      <dgm:spPr/>
      <dgm:t>
        <a:bodyPr/>
        <a:lstStyle/>
        <a:p>
          <a:endParaRPr lang="en-US"/>
        </a:p>
      </dgm:t>
    </dgm:pt>
    <dgm:pt modelId="{4121ED33-5F5A-4C6C-B63C-BAEBE71F9BD1}" type="sibTrans" cxnId="{0349F1C1-050F-44C9-92DC-065531EDB4CD}">
      <dgm:prSet/>
      <dgm:spPr/>
      <dgm:t>
        <a:bodyPr/>
        <a:lstStyle/>
        <a:p>
          <a:endParaRPr lang="en-US"/>
        </a:p>
      </dgm:t>
    </dgm:pt>
    <dgm:pt modelId="{C05434AF-E945-40FE-9B8A-04B8B10BA0B1}">
      <dgm:prSet phldrT="[Text]" custT="1"/>
      <dgm:spPr/>
      <dgm:t>
        <a:bodyPr/>
        <a:lstStyle/>
        <a:p>
          <a:r>
            <a:rPr lang="en-US" sz="2400" dirty="0" smtClean="0"/>
            <a:t>Interaction with high school students.</a:t>
          </a:r>
          <a:endParaRPr lang="en-US" sz="2400" dirty="0"/>
        </a:p>
      </dgm:t>
    </dgm:pt>
    <dgm:pt modelId="{2ECD3AD8-4D7F-467B-96D7-2878E243E80E}" type="parTrans" cxnId="{3EFA275E-E190-4A3F-889C-D07114D086EF}">
      <dgm:prSet/>
      <dgm:spPr/>
      <dgm:t>
        <a:bodyPr/>
        <a:lstStyle/>
        <a:p>
          <a:endParaRPr lang="en-US"/>
        </a:p>
      </dgm:t>
    </dgm:pt>
    <dgm:pt modelId="{C581AAAC-44D6-4772-BA4F-918CD51D85A9}" type="sibTrans" cxnId="{3EFA275E-E190-4A3F-889C-D07114D086EF}">
      <dgm:prSet/>
      <dgm:spPr/>
      <dgm:t>
        <a:bodyPr/>
        <a:lstStyle/>
        <a:p>
          <a:endParaRPr lang="en-US"/>
        </a:p>
      </dgm:t>
    </dgm:pt>
    <dgm:pt modelId="{0FA04421-E96E-4EDD-B771-4118EFA7309B}">
      <dgm:prSet phldrT="[Text]"/>
      <dgm:spPr/>
      <dgm:t>
        <a:bodyPr/>
        <a:lstStyle/>
        <a:p>
          <a:r>
            <a:rPr lang="en-US" dirty="0" smtClean="0"/>
            <a:t>Learn to use effective teaching strategies.</a:t>
          </a:r>
          <a:endParaRPr lang="en-US" dirty="0"/>
        </a:p>
      </dgm:t>
    </dgm:pt>
    <dgm:pt modelId="{37EEB5D4-7BE5-430C-A9E7-7F50B300CD6F}" type="parTrans" cxnId="{46BC2D1F-2EC1-474A-B785-1D459FAFC562}">
      <dgm:prSet/>
      <dgm:spPr/>
      <dgm:t>
        <a:bodyPr/>
        <a:lstStyle/>
        <a:p>
          <a:endParaRPr lang="en-US"/>
        </a:p>
      </dgm:t>
    </dgm:pt>
    <dgm:pt modelId="{AF4C4363-53F0-4270-98BE-CD4EE9A1CF16}" type="sibTrans" cxnId="{46BC2D1F-2EC1-474A-B785-1D459FAFC562}">
      <dgm:prSet/>
      <dgm:spPr/>
      <dgm:t>
        <a:bodyPr/>
        <a:lstStyle/>
        <a:p>
          <a:endParaRPr lang="en-US"/>
        </a:p>
      </dgm:t>
    </dgm:pt>
    <dgm:pt modelId="{71B83525-48C2-428C-8A72-7118A21794DA}">
      <dgm:prSet phldrT="[Text]"/>
      <dgm:spPr/>
      <dgm:t>
        <a:bodyPr/>
        <a:lstStyle/>
        <a:p>
          <a:r>
            <a:rPr lang="en-US" dirty="0" smtClean="0"/>
            <a:t>What does an LA do?</a:t>
          </a:r>
          <a:endParaRPr lang="en-US" dirty="0"/>
        </a:p>
      </dgm:t>
    </dgm:pt>
    <dgm:pt modelId="{98918974-5F5B-44BE-A536-3D0E2191337A}" type="sibTrans" cxnId="{98574217-8CA0-4FE2-99BE-FACE6489FD1F}">
      <dgm:prSet/>
      <dgm:spPr/>
      <dgm:t>
        <a:bodyPr/>
        <a:lstStyle/>
        <a:p>
          <a:endParaRPr lang="en-US"/>
        </a:p>
      </dgm:t>
    </dgm:pt>
    <dgm:pt modelId="{ECC4E81C-A3F3-4023-A1CB-06E660EBD8D3}" type="parTrans" cxnId="{98574217-8CA0-4FE2-99BE-FACE6489FD1F}">
      <dgm:prSet/>
      <dgm:spPr/>
      <dgm:t>
        <a:bodyPr/>
        <a:lstStyle/>
        <a:p>
          <a:endParaRPr lang="en-US"/>
        </a:p>
      </dgm:t>
    </dgm:pt>
    <dgm:pt modelId="{9D4956EC-7431-4102-9F80-2CA840E47909}">
      <dgm:prSet phldrT="[Text]"/>
      <dgm:spPr/>
      <dgm:t>
        <a:bodyPr/>
        <a:lstStyle/>
        <a:p>
          <a:endParaRPr lang="en-US" dirty="0"/>
        </a:p>
      </dgm:t>
    </dgm:pt>
    <dgm:pt modelId="{FC012693-DD5D-4109-8F4A-909F1FEABA67}" type="parTrans" cxnId="{A2BAA858-9298-4D99-B232-CF3EAE032A91}">
      <dgm:prSet/>
      <dgm:spPr/>
      <dgm:t>
        <a:bodyPr/>
        <a:lstStyle/>
        <a:p>
          <a:endParaRPr lang="en-US"/>
        </a:p>
      </dgm:t>
    </dgm:pt>
    <dgm:pt modelId="{A340B887-BF98-4746-8144-974FA753C203}" type="sibTrans" cxnId="{A2BAA858-9298-4D99-B232-CF3EAE032A91}">
      <dgm:prSet/>
      <dgm:spPr/>
      <dgm:t>
        <a:bodyPr/>
        <a:lstStyle/>
        <a:p>
          <a:endParaRPr lang="en-US"/>
        </a:p>
      </dgm:t>
    </dgm:pt>
    <dgm:pt modelId="{DAD7AC19-E707-4DB0-935A-AB4C8136213D}">
      <dgm:prSet phldrT="[Text]" custLinFactX="-100000" custLinFactNeighborX="-172976" custLinFactNeighborY="-8763"/>
      <dgm:spPr/>
      <dgm:t>
        <a:bodyPr/>
        <a:lstStyle/>
        <a:p>
          <a:endParaRPr lang="en-US"/>
        </a:p>
      </dgm:t>
    </dgm:pt>
    <dgm:pt modelId="{16D53B50-3EF1-4CEB-A3DE-E1334C54756B}" type="parTrans" cxnId="{1BB136BF-5C7A-4488-AC69-4EC842653C14}">
      <dgm:prSet/>
      <dgm:spPr/>
      <dgm:t>
        <a:bodyPr/>
        <a:lstStyle/>
        <a:p>
          <a:endParaRPr lang="en-US"/>
        </a:p>
      </dgm:t>
    </dgm:pt>
    <dgm:pt modelId="{C0B2AAB3-DE07-46B0-AAF3-BB82D1526B71}" type="sibTrans" cxnId="{1BB136BF-5C7A-4488-AC69-4EC842653C14}">
      <dgm:prSet/>
      <dgm:spPr/>
      <dgm:t>
        <a:bodyPr/>
        <a:lstStyle/>
        <a:p>
          <a:endParaRPr lang="en-US"/>
        </a:p>
      </dgm:t>
    </dgm:pt>
    <dgm:pt modelId="{6BCDC181-030F-440F-B496-011D9E6497B1}">
      <dgm:prSet phldrT="[Text]" custLinFactX="-100000" custLinFactNeighborX="-149062" custLinFactNeighborY="-4293"/>
      <dgm:spPr/>
      <dgm:t>
        <a:bodyPr/>
        <a:lstStyle/>
        <a:p>
          <a:endParaRPr lang="en-US"/>
        </a:p>
      </dgm:t>
    </dgm:pt>
    <dgm:pt modelId="{E851C04D-5D1C-40EA-AED6-C523D6B3631D}" type="parTrans" cxnId="{0660A215-D8DD-4CD3-9B91-D4DCA2814FCF}">
      <dgm:prSet/>
      <dgm:spPr/>
      <dgm:t>
        <a:bodyPr/>
        <a:lstStyle/>
        <a:p>
          <a:endParaRPr lang="en-US"/>
        </a:p>
      </dgm:t>
    </dgm:pt>
    <dgm:pt modelId="{A53C6788-A225-4289-ACA7-CDC9F8BA8874}" type="sibTrans" cxnId="{0660A215-D8DD-4CD3-9B91-D4DCA2814FCF}">
      <dgm:prSet/>
      <dgm:spPr/>
      <dgm:t>
        <a:bodyPr/>
        <a:lstStyle/>
        <a:p>
          <a:endParaRPr lang="en-US"/>
        </a:p>
      </dgm:t>
    </dgm:pt>
    <dgm:pt modelId="{DCCEA894-7E88-43EC-82FC-1C6600176848}" type="pres">
      <dgm:prSet presAssocID="{43828046-4640-4589-B0BE-19F71EB3607C}" presName="Name0" presStyleCnt="0">
        <dgm:presLayoutVars>
          <dgm:chMax val="1"/>
          <dgm:chPref val="1"/>
          <dgm:dir/>
          <dgm:resizeHandles/>
        </dgm:presLayoutVars>
      </dgm:prSet>
      <dgm:spPr/>
      <dgm:t>
        <a:bodyPr/>
        <a:lstStyle/>
        <a:p>
          <a:endParaRPr lang="en-US"/>
        </a:p>
      </dgm:t>
    </dgm:pt>
    <dgm:pt modelId="{D4E39073-5AE7-4871-8958-96B9745AE3AA}" type="pres">
      <dgm:prSet presAssocID="{71B83525-48C2-428C-8A72-7118A21794DA}" presName="Parent" presStyleLbl="node1" presStyleIdx="0" presStyleCnt="2" custScaleX="82247" custScaleY="82465" custLinFactNeighborX="-9227" custLinFactNeighborY="3788">
        <dgm:presLayoutVars>
          <dgm:chMax val="4"/>
          <dgm:chPref val="3"/>
        </dgm:presLayoutVars>
      </dgm:prSet>
      <dgm:spPr/>
      <dgm:t>
        <a:bodyPr/>
        <a:lstStyle/>
        <a:p>
          <a:endParaRPr lang="en-US"/>
        </a:p>
      </dgm:t>
    </dgm:pt>
    <dgm:pt modelId="{2D5A7E8A-9D31-4552-A48D-76EF2EF34724}" type="pres">
      <dgm:prSet presAssocID="{D80ABFC4-F007-4FE3-82ED-2D630A99748C}" presName="Accent" presStyleLbl="node1" presStyleIdx="1" presStyleCnt="2" custAng="20940857" custLinFactNeighborX="-10163" custLinFactNeighborY="1022"/>
      <dgm:spPr/>
    </dgm:pt>
    <dgm:pt modelId="{47CB5EC4-E097-43B4-92EC-6D94D8E4ECD5}" type="pres">
      <dgm:prSet presAssocID="{D80ABFC4-F007-4FE3-82ED-2D630A99748C}" presName="Image1" presStyleLbl="fgImgPlace1" presStyleIdx="0" presStyleCnt="4" custScaleX="142131" custScaleY="142635" custLinFactNeighborX="-52825" custLinFactNeighborY="1107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ADCE53BF-A71E-465E-A8A0-55BF75F1B79A}" type="pres">
      <dgm:prSet presAssocID="{D80ABFC4-F007-4FE3-82ED-2D630A99748C}" presName="Child1" presStyleLbl="revTx" presStyleIdx="0" presStyleCnt="4" custScaleX="214522" custLinFactNeighborX="42048" custLinFactNeighborY="-4052">
        <dgm:presLayoutVars>
          <dgm:chMax val="0"/>
          <dgm:chPref val="0"/>
          <dgm:bulletEnabled val="1"/>
        </dgm:presLayoutVars>
      </dgm:prSet>
      <dgm:spPr/>
      <dgm:t>
        <a:bodyPr/>
        <a:lstStyle/>
        <a:p>
          <a:endParaRPr lang="en-US"/>
        </a:p>
      </dgm:t>
    </dgm:pt>
    <dgm:pt modelId="{F5E62108-91F5-41E4-8C13-AE810FA0CBFE}" type="pres">
      <dgm:prSet presAssocID="{B213515C-3F1C-4689-BC3C-8F617CDC4DFF}" presName="Image2" presStyleCnt="0"/>
      <dgm:spPr/>
    </dgm:pt>
    <dgm:pt modelId="{BC75FC8E-9C80-43F6-9AB5-532C89F567B0}" type="pres">
      <dgm:prSet presAssocID="{B213515C-3F1C-4689-BC3C-8F617CDC4DFF}" presName="Image" presStyleLbl="fgImgPlace1" presStyleIdx="1" presStyleCnt="4" custScaleX="146176" custScaleY="139382" custLinFactNeighborX="-9679" custLinFactNeighborY="2973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2000" r="-22000"/>
          </a:stretch>
        </a:blipFill>
      </dgm:spPr>
      <dgm:t>
        <a:bodyPr/>
        <a:lstStyle/>
        <a:p>
          <a:endParaRPr lang="en-US"/>
        </a:p>
      </dgm:t>
    </dgm:pt>
    <dgm:pt modelId="{07AC19EF-D828-4A59-AB7E-C0682B64F8B2}" type="pres">
      <dgm:prSet presAssocID="{B213515C-3F1C-4689-BC3C-8F617CDC4DFF}" presName="Child2" presStyleLbl="revTx" presStyleIdx="1" presStyleCnt="4" custScaleX="163908" custLinFactNeighborX="37240" custLinFactNeighborY="26445">
        <dgm:presLayoutVars>
          <dgm:chMax val="0"/>
          <dgm:chPref val="0"/>
          <dgm:bulletEnabled val="1"/>
        </dgm:presLayoutVars>
      </dgm:prSet>
      <dgm:spPr/>
      <dgm:t>
        <a:bodyPr/>
        <a:lstStyle/>
        <a:p>
          <a:endParaRPr lang="en-US"/>
        </a:p>
      </dgm:t>
    </dgm:pt>
    <dgm:pt modelId="{3ED3094F-40D5-4232-952D-CD30A152362A}" type="pres">
      <dgm:prSet presAssocID="{C05434AF-E945-40FE-9B8A-04B8B10BA0B1}" presName="Image3" presStyleCnt="0"/>
      <dgm:spPr/>
    </dgm:pt>
    <dgm:pt modelId="{5014366A-907B-41B0-BBAD-73344D6A1797}" type="pres">
      <dgm:prSet presAssocID="{C05434AF-E945-40FE-9B8A-04B8B10BA0B1}" presName="Image" presStyleLbl="fgImgPlace1" presStyleIdx="2" presStyleCnt="4" custScaleX="142131" custScaleY="137078" custLinFactNeighborX="-30432" custLinFactNeighborY="3941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2000" r="-22000"/>
          </a:stretch>
        </a:blipFill>
      </dgm:spPr>
      <dgm:t>
        <a:bodyPr/>
        <a:lstStyle/>
        <a:p>
          <a:endParaRPr lang="en-US"/>
        </a:p>
      </dgm:t>
    </dgm:pt>
    <dgm:pt modelId="{3CCB66FE-AC72-40C6-8764-7A73A4004F8F}" type="pres">
      <dgm:prSet presAssocID="{C05434AF-E945-40FE-9B8A-04B8B10BA0B1}" presName="Child3" presStyleLbl="revTx" presStyleIdx="2" presStyleCnt="4" custScaleX="192217" custLinFactNeighborX="34158" custLinFactNeighborY="41677">
        <dgm:presLayoutVars>
          <dgm:chMax val="0"/>
          <dgm:chPref val="0"/>
          <dgm:bulletEnabled val="1"/>
        </dgm:presLayoutVars>
      </dgm:prSet>
      <dgm:spPr/>
      <dgm:t>
        <a:bodyPr/>
        <a:lstStyle/>
        <a:p>
          <a:endParaRPr lang="en-US"/>
        </a:p>
      </dgm:t>
    </dgm:pt>
    <dgm:pt modelId="{9D320FDF-0F9E-4664-A747-EAB931AB0F39}" type="pres">
      <dgm:prSet presAssocID="{0FA04421-E96E-4EDD-B771-4118EFA7309B}" presName="Image4" presStyleCnt="0"/>
      <dgm:spPr/>
    </dgm:pt>
    <dgm:pt modelId="{613FDBAC-E5DC-487C-BC86-D03033F24A73}" type="pres">
      <dgm:prSet presAssocID="{0FA04421-E96E-4EDD-B771-4118EFA7309B}" presName="Image" presStyleLbl="fgImgPlace1" presStyleIdx="3" presStyleCnt="4" custScaleX="138518" custScaleY="132062" custLinFactX="-13333" custLinFactNeighborX="-100000" custLinFactNeighborY="493"/>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dgm:spPr>
      <dgm:t>
        <a:bodyPr/>
        <a:lstStyle/>
        <a:p>
          <a:endParaRPr lang="en-US"/>
        </a:p>
      </dgm:t>
    </dgm:pt>
    <dgm:pt modelId="{E1F6F2A2-7C0A-43EB-96E1-35F1638BCF36}" type="pres">
      <dgm:prSet presAssocID="{0FA04421-E96E-4EDD-B771-4118EFA7309B}" presName="Child4" presStyleLbl="revTx" presStyleIdx="3" presStyleCnt="4" custScaleX="119574" custScaleY="169644" custLinFactX="-100000" custLinFactNeighborX="-172733" custLinFactNeighborY="-4658">
        <dgm:presLayoutVars>
          <dgm:chMax val="0"/>
          <dgm:chPref val="0"/>
          <dgm:bulletEnabled val="1"/>
        </dgm:presLayoutVars>
      </dgm:prSet>
      <dgm:spPr/>
      <dgm:t>
        <a:bodyPr/>
        <a:lstStyle/>
        <a:p>
          <a:endParaRPr lang="en-US"/>
        </a:p>
      </dgm:t>
    </dgm:pt>
  </dgm:ptLst>
  <dgm:cxnLst>
    <dgm:cxn modelId="{BD89FF62-4EA6-43A5-999D-99E56218A7DD}" srcId="{71B83525-48C2-428C-8A72-7118A21794DA}" destId="{D80ABFC4-F007-4FE3-82ED-2D630A99748C}" srcOrd="0" destOrd="0" parTransId="{A045617B-E3BA-4DF2-956A-03DCCAA462F4}" sibTransId="{DF8F3BE0-F4A7-45EB-8C13-F42AF5D1587C}"/>
    <dgm:cxn modelId="{46BC2D1F-2EC1-474A-B785-1D459FAFC562}" srcId="{71B83525-48C2-428C-8A72-7118A21794DA}" destId="{0FA04421-E96E-4EDD-B771-4118EFA7309B}" srcOrd="3" destOrd="0" parTransId="{37EEB5D4-7BE5-430C-A9E7-7F50B300CD6F}" sibTransId="{AF4C4363-53F0-4270-98BE-CD4EE9A1CF16}"/>
    <dgm:cxn modelId="{3EFA275E-E190-4A3F-889C-D07114D086EF}" srcId="{71B83525-48C2-428C-8A72-7118A21794DA}" destId="{C05434AF-E945-40FE-9B8A-04B8B10BA0B1}" srcOrd="2" destOrd="0" parTransId="{2ECD3AD8-4D7F-467B-96D7-2878E243E80E}" sibTransId="{C581AAAC-44D6-4772-BA4F-918CD51D85A9}"/>
    <dgm:cxn modelId="{781C7437-A99C-4185-ABE3-4467895686E3}" type="presOf" srcId="{0FA04421-E96E-4EDD-B771-4118EFA7309B}" destId="{E1F6F2A2-7C0A-43EB-96E1-35F1638BCF36}" srcOrd="0" destOrd="0" presId="urn:microsoft.com/office/officeart/2011/layout/RadialPictureList"/>
    <dgm:cxn modelId="{98574217-8CA0-4FE2-99BE-FACE6489FD1F}" srcId="{43828046-4640-4589-B0BE-19F71EB3607C}" destId="{71B83525-48C2-428C-8A72-7118A21794DA}" srcOrd="0" destOrd="0" parTransId="{ECC4E81C-A3F3-4023-A1CB-06E660EBD8D3}" sibTransId="{98918974-5F5B-44BE-A536-3D0E2191337A}"/>
    <dgm:cxn modelId="{7055BB53-A0B4-43F4-B582-E1999FCA8BAB}" type="presOf" srcId="{71B83525-48C2-428C-8A72-7118A21794DA}" destId="{D4E39073-5AE7-4871-8958-96B9745AE3AA}" srcOrd="0" destOrd="0" presId="urn:microsoft.com/office/officeart/2011/layout/RadialPictureList"/>
    <dgm:cxn modelId="{1BB136BF-5C7A-4488-AC69-4EC842653C14}" srcId="{71B83525-48C2-428C-8A72-7118A21794DA}" destId="{DAD7AC19-E707-4DB0-935A-AB4C8136213D}" srcOrd="4" destOrd="0" parTransId="{16D53B50-3EF1-4CEB-A3DE-E1334C54756B}" sibTransId="{C0B2AAB3-DE07-46B0-AAF3-BB82D1526B71}"/>
    <dgm:cxn modelId="{A2BAA858-9298-4D99-B232-CF3EAE032A91}" srcId="{43828046-4640-4589-B0BE-19F71EB3607C}" destId="{9D4956EC-7431-4102-9F80-2CA840E47909}" srcOrd="1" destOrd="0" parTransId="{FC012693-DD5D-4109-8F4A-909F1FEABA67}" sibTransId="{A340B887-BF98-4746-8144-974FA753C203}"/>
    <dgm:cxn modelId="{EA01EBA3-751C-4F9B-8374-6B2C5DF98B5B}" type="presOf" srcId="{B213515C-3F1C-4689-BC3C-8F617CDC4DFF}" destId="{07AC19EF-D828-4A59-AB7E-C0682B64F8B2}" srcOrd="0" destOrd="0" presId="urn:microsoft.com/office/officeart/2011/layout/RadialPictureList"/>
    <dgm:cxn modelId="{0349F1C1-050F-44C9-92DC-065531EDB4CD}" srcId="{71B83525-48C2-428C-8A72-7118A21794DA}" destId="{B213515C-3F1C-4689-BC3C-8F617CDC4DFF}" srcOrd="1" destOrd="0" parTransId="{6D8FDC49-F546-4E74-B5A4-EE1D3BD9F050}" sibTransId="{4121ED33-5F5A-4C6C-B63C-BAEBE71F9BD1}"/>
    <dgm:cxn modelId="{B79511EF-F168-477A-8355-CF0704BE08ED}" type="presOf" srcId="{43828046-4640-4589-B0BE-19F71EB3607C}" destId="{DCCEA894-7E88-43EC-82FC-1C6600176848}" srcOrd="0" destOrd="0" presId="urn:microsoft.com/office/officeart/2011/layout/RadialPictureList"/>
    <dgm:cxn modelId="{0660A215-D8DD-4CD3-9B91-D4DCA2814FCF}" srcId="{43828046-4640-4589-B0BE-19F71EB3607C}" destId="{6BCDC181-030F-440F-B496-011D9E6497B1}" srcOrd="2" destOrd="0" parTransId="{E851C04D-5D1C-40EA-AED6-C523D6B3631D}" sibTransId="{A53C6788-A225-4289-ACA7-CDC9F8BA8874}"/>
    <dgm:cxn modelId="{2509475C-BBE3-41F7-AEAC-F5B36CA7C8A0}" type="presOf" srcId="{C05434AF-E945-40FE-9B8A-04B8B10BA0B1}" destId="{3CCB66FE-AC72-40C6-8764-7A73A4004F8F}" srcOrd="0" destOrd="0" presId="urn:microsoft.com/office/officeart/2011/layout/RadialPictureList"/>
    <dgm:cxn modelId="{8F674732-DCC4-45F5-A8A5-F862D635B89B}" type="presOf" srcId="{D80ABFC4-F007-4FE3-82ED-2D630A99748C}" destId="{ADCE53BF-A71E-465E-A8A0-55BF75F1B79A}" srcOrd="0" destOrd="0" presId="urn:microsoft.com/office/officeart/2011/layout/RadialPictureList"/>
    <dgm:cxn modelId="{7F85EE6A-8A07-4706-962C-C8A2DD412229}" type="presParOf" srcId="{DCCEA894-7E88-43EC-82FC-1C6600176848}" destId="{D4E39073-5AE7-4871-8958-96B9745AE3AA}" srcOrd="0" destOrd="0" presId="urn:microsoft.com/office/officeart/2011/layout/RadialPictureList"/>
    <dgm:cxn modelId="{EEDE93A5-F89A-40FA-A6F6-3FDA2CC26DF5}" type="presParOf" srcId="{DCCEA894-7E88-43EC-82FC-1C6600176848}" destId="{2D5A7E8A-9D31-4552-A48D-76EF2EF34724}" srcOrd="1" destOrd="0" presId="urn:microsoft.com/office/officeart/2011/layout/RadialPictureList"/>
    <dgm:cxn modelId="{69F0B1AD-4F5E-4BD5-82DE-FA05E9176326}" type="presParOf" srcId="{DCCEA894-7E88-43EC-82FC-1C6600176848}" destId="{47CB5EC4-E097-43B4-92EC-6D94D8E4ECD5}" srcOrd="2" destOrd="0" presId="urn:microsoft.com/office/officeart/2011/layout/RadialPictureList"/>
    <dgm:cxn modelId="{AD61B93F-E8FC-4857-ABFA-89A1768945DC}" type="presParOf" srcId="{DCCEA894-7E88-43EC-82FC-1C6600176848}" destId="{ADCE53BF-A71E-465E-A8A0-55BF75F1B79A}" srcOrd="3" destOrd="0" presId="urn:microsoft.com/office/officeart/2011/layout/RadialPictureList"/>
    <dgm:cxn modelId="{0C88AF61-0434-4535-B320-8E5D54AEEBFD}" type="presParOf" srcId="{DCCEA894-7E88-43EC-82FC-1C6600176848}" destId="{F5E62108-91F5-41E4-8C13-AE810FA0CBFE}" srcOrd="4" destOrd="0" presId="urn:microsoft.com/office/officeart/2011/layout/RadialPictureList"/>
    <dgm:cxn modelId="{BDA58ACE-5998-412A-9149-A15929506225}" type="presParOf" srcId="{F5E62108-91F5-41E4-8C13-AE810FA0CBFE}" destId="{BC75FC8E-9C80-43F6-9AB5-532C89F567B0}" srcOrd="0" destOrd="0" presId="urn:microsoft.com/office/officeart/2011/layout/RadialPictureList"/>
    <dgm:cxn modelId="{B60502D3-C401-4378-B128-624F16970C29}" type="presParOf" srcId="{DCCEA894-7E88-43EC-82FC-1C6600176848}" destId="{07AC19EF-D828-4A59-AB7E-C0682B64F8B2}" srcOrd="5" destOrd="0" presId="urn:microsoft.com/office/officeart/2011/layout/RadialPictureList"/>
    <dgm:cxn modelId="{32FB6775-CAE5-4A6A-935D-5602C57822A8}" type="presParOf" srcId="{DCCEA894-7E88-43EC-82FC-1C6600176848}" destId="{3ED3094F-40D5-4232-952D-CD30A152362A}" srcOrd="6" destOrd="0" presId="urn:microsoft.com/office/officeart/2011/layout/RadialPictureList"/>
    <dgm:cxn modelId="{3769D5D0-F7D5-471A-8076-66E002393DBB}" type="presParOf" srcId="{3ED3094F-40D5-4232-952D-CD30A152362A}" destId="{5014366A-907B-41B0-BBAD-73344D6A1797}" srcOrd="0" destOrd="0" presId="urn:microsoft.com/office/officeart/2011/layout/RadialPictureList"/>
    <dgm:cxn modelId="{A315ADF4-B770-44BA-A522-4B9BD2873169}" type="presParOf" srcId="{DCCEA894-7E88-43EC-82FC-1C6600176848}" destId="{3CCB66FE-AC72-40C6-8764-7A73A4004F8F}" srcOrd="7" destOrd="0" presId="urn:microsoft.com/office/officeart/2011/layout/RadialPictureList"/>
    <dgm:cxn modelId="{4442801E-05C9-44FD-82CE-E13BE4F81C51}" type="presParOf" srcId="{DCCEA894-7E88-43EC-82FC-1C6600176848}" destId="{9D320FDF-0F9E-4664-A747-EAB931AB0F39}" srcOrd="8" destOrd="0" presId="urn:microsoft.com/office/officeart/2011/layout/RadialPictureList"/>
    <dgm:cxn modelId="{0DC83548-74DF-4BDD-A038-273059F91575}" type="presParOf" srcId="{9D320FDF-0F9E-4664-A747-EAB931AB0F39}" destId="{613FDBAC-E5DC-487C-BC86-D03033F24A73}" srcOrd="0" destOrd="0" presId="urn:microsoft.com/office/officeart/2011/layout/RadialPictureList"/>
    <dgm:cxn modelId="{92A45B3B-A271-403C-B5F5-649938630F73}" type="presParOf" srcId="{DCCEA894-7E88-43EC-82FC-1C6600176848}" destId="{E1F6F2A2-7C0A-43EB-96E1-35F1638BCF36}"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6ABC9E-A315-4B01-BDDE-C27E62A40736}"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72CAF6E7-22F9-419D-BAFC-92DFA1FE689E}">
      <dgm:prSet phldrT="[Text]"/>
      <dgm:spPr/>
      <dgm:t>
        <a:bodyPr/>
        <a:lstStyle/>
        <a:p>
          <a:r>
            <a:rPr lang="en-US" dirty="0" smtClean="0"/>
            <a:t>Courses</a:t>
          </a:r>
          <a:endParaRPr lang="en-US" dirty="0"/>
        </a:p>
      </dgm:t>
    </dgm:pt>
    <dgm:pt modelId="{FA711CC0-445A-4BE6-89A5-FBC97564078E}" type="parTrans" cxnId="{42DA727B-908F-46C6-B2E0-622AD902E738}">
      <dgm:prSet/>
      <dgm:spPr/>
      <dgm:t>
        <a:bodyPr/>
        <a:lstStyle/>
        <a:p>
          <a:endParaRPr lang="en-US"/>
        </a:p>
      </dgm:t>
    </dgm:pt>
    <dgm:pt modelId="{CE49B361-9F9B-464C-BD5D-CC21A066F82D}" type="sibTrans" cxnId="{42DA727B-908F-46C6-B2E0-622AD902E738}">
      <dgm:prSet/>
      <dgm:spPr/>
      <dgm:t>
        <a:bodyPr/>
        <a:lstStyle/>
        <a:p>
          <a:endParaRPr lang="en-US"/>
        </a:p>
      </dgm:t>
    </dgm:pt>
    <dgm:pt modelId="{647059DE-A39F-48D1-80E7-6AF9141E5544}">
      <dgm:prSet phldrT="[Text]"/>
      <dgm:spPr/>
      <dgm:t>
        <a:bodyPr/>
        <a:lstStyle/>
        <a:p>
          <a:r>
            <a:rPr lang="en-US" dirty="0" smtClean="0"/>
            <a:t>15-20 hours / semester for 3 semesters</a:t>
          </a:r>
          <a:endParaRPr lang="en-US" dirty="0"/>
        </a:p>
      </dgm:t>
    </dgm:pt>
    <dgm:pt modelId="{698A09FC-7499-4EC5-A676-A6787A5DBB4B}" type="parTrans" cxnId="{6CDB6924-FF8B-45C5-96B7-289D9189C25E}">
      <dgm:prSet/>
      <dgm:spPr/>
      <dgm:t>
        <a:bodyPr/>
        <a:lstStyle/>
        <a:p>
          <a:endParaRPr lang="en-US"/>
        </a:p>
      </dgm:t>
    </dgm:pt>
    <dgm:pt modelId="{951CEC66-1C01-4331-91C8-DA51AE54485E}" type="sibTrans" cxnId="{6CDB6924-FF8B-45C5-96B7-289D9189C25E}">
      <dgm:prSet/>
      <dgm:spPr/>
      <dgm:t>
        <a:bodyPr/>
        <a:lstStyle/>
        <a:p>
          <a:endParaRPr lang="en-US"/>
        </a:p>
      </dgm:t>
    </dgm:pt>
    <dgm:pt modelId="{DEE278F2-19E7-4F94-B534-22FD82F720F2}">
      <dgm:prSet phldrT="[Text]"/>
      <dgm:spPr/>
      <dgm:t>
        <a:bodyPr/>
        <a:lstStyle/>
        <a:p>
          <a:r>
            <a:rPr lang="en-US" dirty="0" smtClean="0"/>
            <a:t>LA</a:t>
          </a:r>
          <a:endParaRPr lang="en-US" dirty="0"/>
        </a:p>
      </dgm:t>
    </dgm:pt>
    <dgm:pt modelId="{36C2DF4A-05E5-4FE7-9F96-E5F65E04909A}" type="parTrans" cxnId="{0EE384AD-19B4-48A8-AE6E-71D681A74C57}">
      <dgm:prSet/>
      <dgm:spPr/>
      <dgm:t>
        <a:bodyPr/>
        <a:lstStyle/>
        <a:p>
          <a:endParaRPr lang="en-US"/>
        </a:p>
      </dgm:t>
    </dgm:pt>
    <dgm:pt modelId="{03725679-CFA2-4E8E-822F-D506200F8D8C}" type="sibTrans" cxnId="{0EE384AD-19B4-48A8-AE6E-71D681A74C57}">
      <dgm:prSet/>
      <dgm:spPr/>
      <dgm:t>
        <a:bodyPr/>
        <a:lstStyle/>
        <a:p>
          <a:endParaRPr lang="en-US"/>
        </a:p>
      </dgm:t>
    </dgm:pt>
    <dgm:pt modelId="{61447DF5-203D-4E9F-940B-7DADC7EDA3AB}">
      <dgm:prSet phldrT="[Text]"/>
      <dgm:spPr/>
      <dgm:t>
        <a:bodyPr/>
        <a:lstStyle/>
        <a:p>
          <a:r>
            <a:rPr lang="en-US" dirty="0" smtClean="0">
              <a:solidFill>
                <a:schemeClr val="tx1"/>
              </a:solidFill>
            </a:rPr>
            <a:t>Physics specific</a:t>
          </a:r>
          <a:endParaRPr lang="en-US" dirty="0">
            <a:solidFill>
              <a:schemeClr val="tx1"/>
            </a:solidFill>
          </a:endParaRPr>
        </a:p>
      </dgm:t>
    </dgm:pt>
    <dgm:pt modelId="{097056FB-8E30-457D-B5FE-84FA5F1DB2CA}" type="parTrans" cxnId="{14810DAA-2552-43CE-8EBB-7597703B613E}">
      <dgm:prSet/>
      <dgm:spPr/>
      <dgm:t>
        <a:bodyPr/>
        <a:lstStyle/>
        <a:p>
          <a:endParaRPr lang="en-US"/>
        </a:p>
      </dgm:t>
    </dgm:pt>
    <dgm:pt modelId="{E9663B73-58AC-41C0-A17F-5D3E65AF70B9}" type="sibTrans" cxnId="{14810DAA-2552-43CE-8EBB-7597703B613E}">
      <dgm:prSet/>
      <dgm:spPr/>
      <dgm:t>
        <a:bodyPr/>
        <a:lstStyle/>
        <a:p>
          <a:endParaRPr lang="en-US"/>
        </a:p>
      </dgm:t>
    </dgm:pt>
    <dgm:pt modelId="{5069A0F3-593D-4491-81A6-EE181DBD662B}">
      <dgm:prSet phldrT="[Text]"/>
      <dgm:spPr/>
      <dgm:t>
        <a:bodyPr/>
        <a:lstStyle/>
        <a:p>
          <a:r>
            <a:rPr lang="en-US" dirty="0" smtClean="0">
              <a:solidFill>
                <a:schemeClr val="tx1"/>
              </a:solidFill>
            </a:rPr>
            <a:t>More interaction with students</a:t>
          </a:r>
          <a:endParaRPr lang="en-US" dirty="0">
            <a:solidFill>
              <a:schemeClr val="tx1"/>
            </a:solidFill>
          </a:endParaRPr>
        </a:p>
      </dgm:t>
    </dgm:pt>
    <dgm:pt modelId="{784CCC95-9758-4267-AE96-4EC97BCB9573}" type="parTrans" cxnId="{F6BCC5DB-3E3E-4C9C-98C5-F9A5E39BD184}">
      <dgm:prSet/>
      <dgm:spPr/>
      <dgm:t>
        <a:bodyPr/>
        <a:lstStyle/>
        <a:p>
          <a:endParaRPr lang="en-US"/>
        </a:p>
      </dgm:t>
    </dgm:pt>
    <dgm:pt modelId="{82CBE555-EE17-4652-A70F-EBA83E24E2AB}" type="sibTrans" cxnId="{F6BCC5DB-3E3E-4C9C-98C5-F9A5E39BD184}">
      <dgm:prSet/>
      <dgm:spPr/>
      <dgm:t>
        <a:bodyPr/>
        <a:lstStyle/>
        <a:p>
          <a:endParaRPr lang="en-US"/>
        </a:p>
      </dgm:t>
    </dgm:pt>
    <dgm:pt modelId="{5E05BE0F-84A9-4063-9603-09DA400CF40F}">
      <dgm:prSet phldrT="[Text]"/>
      <dgm:spPr/>
      <dgm:t>
        <a:bodyPr/>
        <a:lstStyle/>
        <a:p>
          <a:r>
            <a:rPr lang="en-US" dirty="0" smtClean="0"/>
            <a:t>Science education methods I-III</a:t>
          </a:r>
          <a:endParaRPr lang="en-US" dirty="0"/>
        </a:p>
      </dgm:t>
    </dgm:pt>
    <dgm:pt modelId="{2759C997-3D44-40E6-8D05-DB7F08984D0F}" type="parTrans" cxnId="{77AC17D9-9585-42D3-AE9F-FC44FC07336A}">
      <dgm:prSet/>
      <dgm:spPr/>
      <dgm:t>
        <a:bodyPr/>
        <a:lstStyle/>
        <a:p>
          <a:endParaRPr lang="en-US"/>
        </a:p>
      </dgm:t>
    </dgm:pt>
    <dgm:pt modelId="{62AAF1D7-33C7-460E-A435-8181B6531769}" type="sibTrans" cxnId="{77AC17D9-9585-42D3-AE9F-FC44FC07336A}">
      <dgm:prSet/>
      <dgm:spPr/>
      <dgm:t>
        <a:bodyPr/>
        <a:lstStyle/>
        <a:p>
          <a:endParaRPr lang="en-US"/>
        </a:p>
      </dgm:t>
    </dgm:pt>
    <dgm:pt modelId="{8973E1EC-6AE0-47BF-B84B-C3AA3C5B08FB}">
      <dgm:prSet phldrT="[Text]"/>
      <dgm:spPr/>
      <dgm:t>
        <a:bodyPr/>
        <a:lstStyle/>
        <a:p>
          <a:r>
            <a:rPr lang="en-US" smtClean="0"/>
            <a:t>Field</a:t>
          </a:r>
          <a:endParaRPr lang="en-US"/>
        </a:p>
      </dgm:t>
    </dgm:pt>
    <dgm:pt modelId="{FA255595-F321-490C-9A73-F2388CCC6CA8}" type="parTrans" cxnId="{8623C1A3-4AA9-42E2-B666-5BD36745E943}">
      <dgm:prSet/>
      <dgm:spPr/>
      <dgm:t>
        <a:bodyPr/>
        <a:lstStyle/>
        <a:p>
          <a:endParaRPr lang="en-US"/>
        </a:p>
      </dgm:t>
    </dgm:pt>
    <dgm:pt modelId="{CC567942-A5BD-428D-94E5-8926FB7659D6}" type="sibTrans" cxnId="{8623C1A3-4AA9-42E2-B666-5BD36745E943}">
      <dgm:prSet/>
      <dgm:spPr/>
      <dgm:t>
        <a:bodyPr/>
        <a:lstStyle/>
        <a:p>
          <a:endParaRPr lang="en-US"/>
        </a:p>
      </dgm:t>
    </dgm:pt>
    <dgm:pt modelId="{5FBEF4F4-FB85-4F05-BEBA-0B65C28CF7B7}">
      <dgm:prSet phldrT="[Text]"/>
      <dgm:spPr/>
      <dgm:t>
        <a:bodyPr/>
        <a:lstStyle/>
        <a:p>
          <a:r>
            <a:rPr lang="en-US" dirty="0" smtClean="0">
              <a:solidFill>
                <a:schemeClr val="tx1"/>
              </a:solidFill>
            </a:rPr>
            <a:t>~60 hours per semester</a:t>
          </a:r>
          <a:endParaRPr lang="en-US" dirty="0">
            <a:solidFill>
              <a:schemeClr val="tx1"/>
            </a:solidFill>
          </a:endParaRPr>
        </a:p>
      </dgm:t>
    </dgm:pt>
    <dgm:pt modelId="{9489DFEB-2882-46F3-AE46-D2DFB2AA87EE}" type="parTrans" cxnId="{6F7734CD-248F-4FCE-A7EC-6D28FA35775F}">
      <dgm:prSet/>
      <dgm:spPr/>
      <dgm:t>
        <a:bodyPr/>
        <a:lstStyle/>
        <a:p>
          <a:endParaRPr lang="en-US"/>
        </a:p>
      </dgm:t>
    </dgm:pt>
    <dgm:pt modelId="{5219C739-D09D-4AD6-8111-8349777ED204}" type="sibTrans" cxnId="{6F7734CD-248F-4FCE-A7EC-6D28FA35775F}">
      <dgm:prSet/>
      <dgm:spPr/>
      <dgm:t>
        <a:bodyPr/>
        <a:lstStyle/>
        <a:p>
          <a:endParaRPr lang="en-US"/>
        </a:p>
      </dgm:t>
    </dgm:pt>
    <dgm:pt modelId="{AB793A73-180B-47BE-8791-8011F31E8BB3}">
      <dgm:prSet phldrT="[Text]"/>
      <dgm:spPr/>
      <dgm:t>
        <a:bodyPr/>
        <a:lstStyle/>
        <a:p>
          <a:r>
            <a:rPr lang="en-US" i="0" dirty="0" smtClean="0"/>
            <a:t>Sometimes in physics classrooms (sometimes not)</a:t>
          </a:r>
          <a:endParaRPr lang="en-US" i="1" dirty="0"/>
        </a:p>
      </dgm:t>
    </dgm:pt>
    <dgm:pt modelId="{DF3E7DCB-AA02-4116-B8EC-68538024CABC}" type="parTrans" cxnId="{5D199612-D0D8-42B6-BF58-AC5EE4A1D29C}">
      <dgm:prSet/>
      <dgm:spPr/>
      <dgm:t>
        <a:bodyPr/>
        <a:lstStyle/>
        <a:p>
          <a:endParaRPr lang="en-US"/>
        </a:p>
      </dgm:t>
    </dgm:pt>
    <dgm:pt modelId="{5BBAC77B-0CF5-4C20-9A02-CE8227A42EE8}" type="sibTrans" cxnId="{5D199612-D0D8-42B6-BF58-AC5EE4A1D29C}">
      <dgm:prSet/>
      <dgm:spPr/>
      <dgm:t>
        <a:bodyPr/>
        <a:lstStyle/>
        <a:p>
          <a:endParaRPr lang="en-US"/>
        </a:p>
      </dgm:t>
    </dgm:pt>
    <dgm:pt modelId="{07548818-60F8-4554-AFBF-11EFE05B90E1}" type="pres">
      <dgm:prSet presAssocID="{E06ABC9E-A315-4B01-BDDE-C27E62A40736}" presName="linearFlow" presStyleCnt="0">
        <dgm:presLayoutVars>
          <dgm:dir/>
          <dgm:animLvl val="lvl"/>
          <dgm:resizeHandles val="exact"/>
        </dgm:presLayoutVars>
      </dgm:prSet>
      <dgm:spPr/>
      <dgm:t>
        <a:bodyPr/>
        <a:lstStyle/>
        <a:p>
          <a:endParaRPr lang="en-US"/>
        </a:p>
      </dgm:t>
    </dgm:pt>
    <dgm:pt modelId="{1DE284EC-8E72-46A1-827D-2CA5F91BCCD0}" type="pres">
      <dgm:prSet presAssocID="{72CAF6E7-22F9-419D-BAFC-92DFA1FE689E}" presName="composite" presStyleCnt="0"/>
      <dgm:spPr/>
    </dgm:pt>
    <dgm:pt modelId="{37E8C8F4-6BC4-4FF6-92FD-7534652F68B7}" type="pres">
      <dgm:prSet presAssocID="{72CAF6E7-22F9-419D-BAFC-92DFA1FE689E}" presName="parentText" presStyleLbl="alignNode1" presStyleIdx="0" presStyleCnt="3">
        <dgm:presLayoutVars>
          <dgm:chMax val="1"/>
          <dgm:bulletEnabled val="1"/>
        </dgm:presLayoutVars>
      </dgm:prSet>
      <dgm:spPr/>
      <dgm:t>
        <a:bodyPr/>
        <a:lstStyle/>
        <a:p>
          <a:endParaRPr lang="en-US"/>
        </a:p>
      </dgm:t>
    </dgm:pt>
    <dgm:pt modelId="{D2C3C5FC-405E-49DB-A881-62D4A7C95296}" type="pres">
      <dgm:prSet presAssocID="{72CAF6E7-22F9-419D-BAFC-92DFA1FE689E}" presName="descendantText" presStyleLbl="alignAcc1" presStyleIdx="0" presStyleCnt="3">
        <dgm:presLayoutVars>
          <dgm:bulletEnabled val="1"/>
        </dgm:presLayoutVars>
      </dgm:prSet>
      <dgm:spPr/>
      <dgm:t>
        <a:bodyPr/>
        <a:lstStyle/>
        <a:p>
          <a:endParaRPr lang="en-US"/>
        </a:p>
      </dgm:t>
    </dgm:pt>
    <dgm:pt modelId="{BA65A8F6-32E7-4D8D-A79F-8DBBAB38973F}" type="pres">
      <dgm:prSet presAssocID="{CE49B361-9F9B-464C-BD5D-CC21A066F82D}" presName="sp" presStyleCnt="0"/>
      <dgm:spPr/>
    </dgm:pt>
    <dgm:pt modelId="{0A63CB4C-2E81-467C-AEE7-D30B94577F7A}" type="pres">
      <dgm:prSet presAssocID="{8973E1EC-6AE0-47BF-B84B-C3AA3C5B08FB}" presName="composite" presStyleCnt="0"/>
      <dgm:spPr/>
    </dgm:pt>
    <dgm:pt modelId="{D4A61E66-08D4-4DB1-9D9A-D4CF86354986}" type="pres">
      <dgm:prSet presAssocID="{8973E1EC-6AE0-47BF-B84B-C3AA3C5B08FB}" presName="parentText" presStyleLbl="alignNode1" presStyleIdx="1" presStyleCnt="3">
        <dgm:presLayoutVars>
          <dgm:chMax val="1"/>
          <dgm:bulletEnabled val="1"/>
        </dgm:presLayoutVars>
      </dgm:prSet>
      <dgm:spPr/>
      <dgm:t>
        <a:bodyPr/>
        <a:lstStyle/>
        <a:p>
          <a:endParaRPr lang="en-US"/>
        </a:p>
      </dgm:t>
    </dgm:pt>
    <dgm:pt modelId="{2A2ABA94-0422-45EC-8A30-69EC2F6C9385}" type="pres">
      <dgm:prSet presAssocID="{8973E1EC-6AE0-47BF-B84B-C3AA3C5B08FB}" presName="descendantText" presStyleLbl="alignAcc1" presStyleIdx="1" presStyleCnt="3">
        <dgm:presLayoutVars>
          <dgm:bulletEnabled val="1"/>
        </dgm:presLayoutVars>
      </dgm:prSet>
      <dgm:spPr/>
      <dgm:t>
        <a:bodyPr/>
        <a:lstStyle/>
        <a:p>
          <a:endParaRPr lang="en-US"/>
        </a:p>
      </dgm:t>
    </dgm:pt>
    <dgm:pt modelId="{099F45BE-DA64-4F5B-9A5C-B9849E6F0B0A}" type="pres">
      <dgm:prSet presAssocID="{CC567942-A5BD-428D-94E5-8926FB7659D6}" presName="sp" presStyleCnt="0"/>
      <dgm:spPr/>
    </dgm:pt>
    <dgm:pt modelId="{DD27A417-285E-44F7-BAEA-AE1A046F261D}" type="pres">
      <dgm:prSet presAssocID="{DEE278F2-19E7-4F94-B534-22FD82F720F2}" presName="composite" presStyleCnt="0"/>
      <dgm:spPr/>
    </dgm:pt>
    <dgm:pt modelId="{8E63EDF5-B2A1-45EE-98A1-EF66BB9F40F9}" type="pres">
      <dgm:prSet presAssocID="{DEE278F2-19E7-4F94-B534-22FD82F720F2}" presName="parentText" presStyleLbl="alignNode1" presStyleIdx="2" presStyleCnt="3">
        <dgm:presLayoutVars>
          <dgm:chMax val="1"/>
          <dgm:bulletEnabled val="1"/>
        </dgm:presLayoutVars>
      </dgm:prSet>
      <dgm:spPr/>
      <dgm:t>
        <a:bodyPr/>
        <a:lstStyle/>
        <a:p>
          <a:endParaRPr lang="en-US"/>
        </a:p>
      </dgm:t>
    </dgm:pt>
    <dgm:pt modelId="{AE931813-AA5C-4C2A-B708-2FBFE7C6CB3D}" type="pres">
      <dgm:prSet presAssocID="{DEE278F2-19E7-4F94-B534-22FD82F720F2}" presName="descendantText" presStyleLbl="alignAcc1" presStyleIdx="2" presStyleCnt="3">
        <dgm:presLayoutVars>
          <dgm:bulletEnabled val="1"/>
        </dgm:presLayoutVars>
      </dgm:prSet>
      <dgm:spPr/>
      <dgm:t>
        <a:bodyPr/>
        <a:lstStyle/>
        <a:p>
          <a:endParaRPr lang="en-US"/>
        </a:p>
      </dgm:t>
    </dgm:pt>
  </dgm:ptLst>
  <dgm:cxnLst>
    <dgm:cxn modelId="{8623C1A3-4AA9-42E2-B666-5BD36745E943}" srcId="{E06ABC9E-A315-4B01-BDDE-C27E62A40736}" destId="{8973E1EC-6AE0-47BF-B84B-C3AA3C5B08FB}" srcOrd="1" destOrd="0" parTransId="{FA255595-F321-490C-9A73-F2388CCC6CA8}" sibTransId="{CC567942-A5BD-428D-94E5-8926FB7659D6}"/>
    <dgm:cxn modelId="{6CDB6924-FF8B-45C5-96B7-289D9189C25E}" srcId="{8973E1EC-6AE0-47BF-B84B-C3AA3C5B08FB}" destId="{647059DE-A39F-48D1-80E7-6AF9141E5544}" srcOrd="0" destOrd="0" parTransId="{698A09FC-7499-4EC5-A676-A6787A5DBB4B}" sibTransId="{951CEC66-1C01-4331-91C8-DA51AE54485E}"/>
    <dgm:cxn modelId="{22B7B1A5-D691-4EC7-A11F-CB3C8E4A9CF6}" type="presOf" srcId="{AB793A73-180B-47BE-8791-8011F31E8BB3}" destId="{2A2ABA94-0422-45EC-8A30-69EC2F6C9385}" srcOrd="0" destOrd="1" presId="urn:microsoft.com/office/officeart/2005/8/layout/chevron2"/>
    <dgm:cxn modelId="{681C9C8F-3BC4-484A-83C1-2F111CFD18C3}" type="presOf" srcId="{61447DF5-203D-4E9F-940B-7DADC7EDA3AB}" destId="{AE931813-AA5C-4C2A-B708-2FBFE7C6CB3D}" srcOrd="0" destOrd="0" presId="urn:microsoft.com/office/officeart/2005/8/layout/chevron2"/>
    <dgm:cxn modelId="{7AB6FCA5-63B4-4250-B7A5-D7BA8B7ABF6F}" type="presOf" srcId="{5FBEF4F4-FB85-4F05-BEBA-0B65C28CF7B7}" destId="{AE931813-AA5C-4C2A-B708-2FBFE7C6CB3D}" srcOrd="0" destOrd="2" presId="urn:microsoft.com/office/officeart/2005/8/layout/chevron2"/>
    <dgm:cxn modelId="{C7F9BDAE-65AD-496B-9BEE-E314498C79F2}" type="presOf" srcId="{E06ABC9E-A315-4B01-BDDE-C27E62A40736}" destId="{07548818-60F8-4554-AFBF-11EFE05B90E1}" srcOrd="0" destOrd="0" presId="urn:microsoft.com/office/officeart/2005/8/layout/chevron2"/>
    <dgm:cxn modelId="{9A056B18-5F4D-4500-90EE-34D268BAB9B9}" type="presOf" srcId="{647059DE-A39F-48D1-80E7-6AF9141E5544}" destId="{2A2ABA94-0422-45EC-8A30-69EC2F6C9385}" srcOrd="0" destOrd="0" presId="urn:microsoft.com/office/officeart/2005/8/layout/chevron2"/>
    <dgm:cxn modelId="{0EE384AD-19B4-48A8-AE6E-71D681A74C57}" srcId="{E06ABC9E-A315-4B01-BDDE-C27E62A40736}" destId="{DEE278F2-19E7-4F94-B534-22FD82F720F2}" srcOrd="2" destOrd="0" parTransId="{36C2DF4A-05E5-4FE7-9F96-E5F65E04909A}" sibTransId="{03725679-CFA2-4E8E-822F-D506200F8D8C}"/>
    <dgm:cxn modelId="{5D199612-D0D8-42B6-BF58-AC5EE4A1D29C}" srcId="{8973E1EC-6AE0-47BF-B84B-C3AA3C5B08FB}" destId="{AB793A73-180B-47BE-8791-8011F31E8BB3}" srcOrd="1" destOrd="0" parTransId="{DF3E7DCB-AA02-4116-B8EC-68538024CABC}" sibTransId="{5BBAC77B-0CF5-4C20-9A02-CE8227A42EE8}"/>
    <dgm:cxn modelId="{5E9C270C-22B8-4F5F-90A3-F4EA0C44470E}" type="presOf" srcId="{5069A0F3-593D-4491-81A6-EE181DBD662B}" destId="{AE931813-AA5C-4C2A-B708-2FBFE7C6CB3D}" srcOrd="0" destOrd="1" presId="urn:microsoft.com/office/officeart/2005/8/layout/chevron2"/>
    <dgm:cxn modelId="{39473A09-BFB2-45E5-AED4-F0114B5D4506}" type="presOf" srcId="{72CAF6E7-22F9-419D-BAFC-92DFA1FE689E}" destId="{37E8C8F4-6BC4-4FF6-92FD-7534652F68B7}" srcOrd="0" destOrd="0" presId="urn:microsoft.com/office/officeart/2005/8/layout/chevron2"/>
    <dgm:cxn modelId="{42DA727B-908F-46C6-B2E0-622AD902E738}" srcId="{E06ABC9E-A315-4B01-BDDE-C27E62A40736}" destId="{72CAF6E7-22F9-419D-BAFC-92DFA1FE689E}" srcOrd="0" destOrd="0" parTransId="{FA711CC0-445A-4BE6-89A5-FBC97564078E}" sibTransId="{CE49B361-9F9B-464C-BD5D-CC21A066F82D}"/>
    <dgm:cxn modelId="{14810DAA-2552-43CE-8EBB-7597703B613E}" srcId="{DEE278F2-19E7-4F94-B534-22FD82F720F2}" destId="{61447DF5-203D-4E9F-940B-7DADC7EDA3AB}" srcOrd="0" destOrd="0" parTransId="{097056FB-8E30-457D-B5FE-84FA5F1DB2CA}" sibTransId="{E9663B73-58AC-41C0-A17F-5D3E65AF70B9}"/>
    <dgm:cxn modelId="{F6BCC5DB-3E3E-4C9C-98C5-F9A5E39BD184}" srcId="{DEE278F2-19E7-4F94-B534-22FD82F720F2}" destId="{5069A0F3-593D-4491-81A6-EE181DBD662B}" srcOrd="1" destOrd="0" parTransId="{784CCC95-9758-4267-AE96-4EC97BCB9573}" sibTransId="{82CBE555-EE17-4652-A70F-EBA83E24E2AB}"/>
    <dgm:cxn modelId="{32327A56-9D93-41B9-A798-C88DBE3E1566}" type="presOf" srcId="{DEE278F2-19E7-4F94-B534-22FD82F720F2}" destId="{8E63EDF5-B2A1-45EE-98A1-EF66BB9F40F9}" srcOrd="0" destOrd="0" presId="urn:microsoft.com/office/officeart/2005/8/layout/chevron2"/>
    <dgm:cxn modelId="{6F7734CD-248F-4FCE-A7EC-6D28FA35775F}" srcId="{DEE278F2-19E7-4F94-B534-22FD82F720F2}" destId="{5FBEF4F4-FB85-4F05-BEBA-0B65C28CF7B7}" srcOrd="2" destOrd="0" parTransId="{9489DFEB-2882-46F3-AE46-D2DFB2AA87EE}" sibTransId="{5219C739-D09D-4AD6-8111-8349777ED204}"/>
    <dgm:cxn modelId="{F4CFCC3F-E07F-4BA9-8221-0A0591171117}" type="presOf" srcId="{5E05BE0F-84A9-4063-9603-09DA400CF40F}" destId="{D2C3C5FC-405E-49DB-A881-62D4A7C95296}" srcOrd="0" destOrd="0" presId="urn:microsoft.com/office/officeart/2005/8/layout/chevron2"/>
    <dgm:cxn modelId="{77AC17D9-9585-42D3-AE9F-FC44FC07336A}" srcId="{72CAF6E7-22F9-419D-BAFC-92DFA1FE689E}" destId="{5E05BE0F-84A9-4063-9603-09DA400CF40F}" srcOrd="0" destOrd="0" parTransId="{2759C997-3D44-40E6-8D05-DB7F08984D0F}" sibTransId="{62AAF1D7-33C7-460E-A435-8181B6531769}"/>
    <dgm:cxn modelId="{9931BFF4-65ED-4C0D-B239-30F8E141FB60}" type="presOf" srcId="{8973E1EC-6AE0-47BF-B84B-C3AA3C5B08FB}" destId="{D4A61E66-08D4-4DB1-9D9A-D4CF86354986}" srcOrd="0" destOrd="0" presId="urn:microsoft.com/office/officeart/2005/8/layout/chevron2"/>
    <dgm:cxn modelId="{C8F17A13-5C5C-4287-B732-D2DE5559FE22}" type="presParOf" srcId="{07548818-60F8-4554-AFBF-11EFE05B90E1}" destId="{1DE284EC-8E72-46A1-827D-2CA5F91BCCD0}" srcOrd="0" destOrd="0" presId="urn:microsoft.com/office/officeart/2005/8/layout/chevron2"/>
    <dgm:cxn modelId="{0D4AA6AD-535F-4712-AC3F-A68918F2A34E}" type="presParOf" srcId="{1DE284EC-8E72-46A1-827D-2CA5F91BCCD0}" destId="{37E8C8F4-6BC4-4FF6-92FD-7534652F68B7}" srcOrd="0" destOrd="0" presId="urn:microsoft.com/office/officeart/2005/8/layout/chevron2"/>
    <dgm:cxn modelId="{E1586804-A6EB-4251-A114-2B351664474C}" type="presParOf" srcId="{1DE284EC-8E72-46A1-827D-2CA5F91BCCD0}" destId="{D2C3C5FC-405E-49DB-A881-62D4A7C95296}" srcOrd="1" destOrd="0" presId="urn:microsoft.com/office/officeart/2005/8/layout/chevron2"/>
    <dgm:cxn modelId="{BB195B8D-4224-4D0E-94F8-574B3260D775}" type="presParOf" srcId="{07548818-60F8-4554-AFBF-11EFE05B90E1}" destId="{BA65A8F6-32E7-4D8D-A79F-8DBBAB38973F}" srcOrd="1" destOrd="0" presId="urn:microsoft.com/office/officeart/2005/8/layout/chevron2"/>
    <dgm:cxn modelId="{45E0B999-599C-41FB-9806-233516C30E69}" type="presParOf" srcId="{07548818-60F8-4554-AFBF-11EFE05B90E1}" destId="{0A63CB4C-2E81-467C-AEE7-D30B94577F7A}" srcOrd="2" destOrd="0" presId="urn:microsoft.com/office/officeart/2005/8/layout/chevron2"/>
    <dgm:cxn modelId="{6C2A4C37-4B6A-4695-98C7-FAD766739136}" type="presParOf" srcId="{0A63CB4C-2E81-467C-AEE7-D30B94577F7A}" destId="{D4A61E66-08D4-4DB1-9D9A-D4CF86354986}" srcOrd="0" destOrd="0" presId="urn:microsoft.com/office/officeart/2005/8/layout/chevron2"/>
    <dgm:cxn modelId="{4B22E55C-703F-4BCA-8466-5819D3DC2C39}" type="presParOf" srcId="{0A63CB4C-2E81-467C-AEE7-D30B94577F7A}" destId="{2A2ABA94-0422-45EC-8A30-69EC2F6C9385}" srcOrd="1" destOrd="0" presId="urn:microsoft.com/office/officeart/2005/8/layout/chevron2"/>
    <dgm:cxn modelId="{8812EF7C-233E-46C5-93F9-AD24A2C8E8E0}" type="presParOf" srcId="{07548818-60F8-4554-AFBF-11EFE05B90E1}" destId="{099F45BE-DA64-4F5B-9A5C-B9849E6F0B0A}" srcOrd="3" destOrd="0" presId="urn:microsoft.com/office/officeart/2005/8/layout/chevron2"/>
    <dgm:cxn modelId="{801C63F4-E86E-4693-A4AA-C63A95D14FCE}" type="presParOf" srcId="{07548818-60F8-4554-AFBF-11EFE05B90E1}" destId="{DD27A417-285E-44F7-BAEA-AE1A046F261D}" srcOrd="4" destOrd="0" presId="urn:microsoft.com/office/officeart/2005/8/layout/chevron2"/>
    <dgm:cxn modelId="{A704100E-E5CB-4A89-8174-763F8EB5421E}" type="presParOf" srcId="{DD27A417-285E-44F7-BAEA-AE1A046F261D}" destId="{8E63EDF5-B2A1-45EE-98A1-EF66BB9F40F9}" srcOrd="0" destOrd="0" presId="urn:microsoft.com/office/officeart/2005/8/layout/chevron2"/>
    <dgm:cxn modelId="{8D2375E6-B950-49E4-AF89-81AD79C54094}" type="presParOf" srcId="{DD27A417-285E-44F7-BAEA-AE1A046F261D}" destId="{AE931813-AA5C-4C2A-B708-2FBFE7C6CB3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0.06306</cdr:x>
      <cdr:y>0</cdr:y>
    </cdr:from>
    <cdr:to>
      <cdr:x>0.17117</cdr:x>
      <cdr:y>0.15</cdr:y>
    </cdr:to>
    <cdr:sp macro="" textlink="">
      <cdr:nvSpPr>
        <cdr:cNvPr id="2" name="TextBox 1"/>
        <cdr:cNvSpPr txBox="1"/>
      </cdr:nvSpPr>
      <cdr:spPr>
        <a:xfrm xmlns:a="http://schemas.openxmlformats.org/drawingml/2006/main">
          <a:off x="533400" y="-381000"/>
          <a:ext cx="914416"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smtClean="0"/>
            <a:t>Interest in Teaching High School Physics</a:t>
          </a:r>
          <a:endParaRPr lang="en-US" sz="2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1" y="0"/>
            <a:ext cx="3013762" cy="465455"/>
          </a:xfrm>
          <a:prstGeom prst="rect">
            <a:avLst/>
          </a:prstGeom>
          <a:noFill/>
          <a:ln>
            <a:noFill/>
          </a:ln>
        </p:spPr>
        <p:txBody>
          <a:bodyPr lIns="92915" tIns="92915" rIns="92915" bIns="92915" anchor="t" anchorCtr="0"/>
          <a:lstStyle>
            <a:lvl1pPr marL="0" marR="0" indent="0" algn="l"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
        <p:nvSpPr>
          <p:cNvPr id="3" name="Shape 3"/>
          <p:cNvSpPr txBox="1">
            <a:spLocks noGrp="1"/>
          </p:cNvSpPr>
          <p:nvPr>
            <p:ph type="dt" idx="10"/>
          </p:nvPr>
        </p:nvSpPr>
        <p:spPr>
          <a:xfrm>
            <a:off x="3939465" y="0"/>
            <a:ext cx="3013762" cy="465455"/>
          </a:xfrm>
          <a:prstGeom prst="rect">
            <a:avLst/>
          </a:prstGeom>
          <a:noFill/>
          <a:ln>
            <a:noFill/>
          </a:ln>
        </p:spPr>
        <p:txBody>
          <a:bodyPr lIns="92915" tIns="92915" rIns="92915" bIns="92915" anchor="t" anchorCtr="0"/>
          <a:lstStyle>
            <a:lvl1pPr marL="0" marR="0" indent="0" algn="r"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
        <p:nvSpPr>
          <p:cNvPr id="4" name="Shape 4"/>
          <p:cNvSpPr>
            <a:spLocks noGrp="1" noRot="1" noChangeAspect="1"/>
          </p:cNvSpPr>
          <p:nvPr>
            <p:ph type="sldImg" idx="3"/>
          </p:nvPr>
        </p:nvSpPr>
        <p:spPr>
          <a:xfrm>
            <a:off x="1150938" y="698500"/>
            <a:ext cx="4652962"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95485" y="4421823"/>
            <a:ext cx="5563869" cy="4189095"/>
          </a:xfrm>
          <a:prstGeom prst="rect">
            <a:avLst/>
          </a:prstGeom>
          <a:noFill/>
          <a:ln>
            <a:noFill/>
          </a:ln>
        </p:spPr>
        <p:txBody>
          <a:bodyPr lIns="92915" tIns="92915" rIns="92915" bIns="9291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6" name="Shape 6"/>
          <p:cNvSpPr txBox="1">
            <a:spLocks noGrp="1"/>
          </p:cNvSpPr>
          <p:nvPr>
            <p:ph type="ftr" idx="11"/>
          </p:nvPr>
        </p:nvSpPr>
        <p:spPr>
          <a:xfrm>
            <a:off x="1" y="8842029"/>
            <a:ext cx="3013762" cy="465455"/>
          </a:xfrm>
          <a:prstGeom prst="rect">
            <a:avLst/>
          </a:prstGeom>
          <a:noFill/>
          <a:ln>
            <a:noFill/>
          </a:ln>
        </p:spPr>
        <p:txBody>
          <a:bodyPr lIns="92915" tIns="92915" rIns="92915" bIns="92915" anchor="b" anchorCtr="0"/>
          <a:lstStyle>
            <a:lvl1pPr marL="0" marR="0" indent="0" algn="l"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
        <p:nvSpPr>
          <p:cNvPr id="7" name="Shape 7"/>
          <p:cNvSpPr txBox="1">
            <a:spLocks noGrp="1"/>
          </p:cNvSpPr>
          <p:nvPr>
            <p:ph type="sldNum" idx="12"/>
          </p:nvPr>
        </p:nvSpPr>
        <p:spPr>
          <a:xfrm>
            <a:off x="3939465" y="8842029"/>
            <a:ext cx="3013762" cy="465455"/>
          </a:xfrm>
          <a:prstGeom prst="rect">
            <a:avLst/>
          </a:prstGeom>
          <a:noFill/>
          <a:ln>
            <a:noFill/>
          </a:ln>
        </p:spPr>
        <p:txBody>
          <a:bodyPr lIns="92915" tIns="92915" rIns="92915" bIns="92915" anchor="b" anchorCtr="0"/>
          <a:lstStyle>
            <a:lvl1pPr marL="0" marR="0" indent="0" algn="r" rtl="0">
              <a:defRPr sz="1200" b="0" i="0" u="none" strike="noStrike" cap="none" baseline="0"/>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Tree>
    <p:extLst>
      <p:ext uri="{BB962C8B-B14F-4D97-AF65-F5344CB8AC3E}">
        <p14:creationId xmlns:p14="http://schemas.microsoft.com/office/powerpoint/2010/main" val="19984729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13784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440541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 slide outline from Doug and Karen’s earlier presentation.  Can use similar outline maybe.  I added future.</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632625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cap="small" dirty="0"/>
              <a:t>A</a:t>
            </a:r>
            <a:r>
              <a:rPr lang="en-US" cap="small" dirty="0"/>
              <a:t>cademy for </a:t>
            </a:r>
            <a:r>
              <a:rPr lang="en-US" u="sng" cap="small" dirty="0"/>
              <a:t>T</a:t>
            </a:r>
            <a:r>
              <a:rPr lang="en-US" cap="small" dirty="0"/>
              <a:t>eachers </a:t>
            </a:r>
            <a:r>
              <a:rPr lang="en-US" dirty="0"/>
              <a:t>using </a:t>
            </a:r>
            <a:r>
              <a:rPr lang="en-US" u="sng" dirty="0"/>
              <a:t>I</a:t>
            </a:r>
            <a:r>
              <a:rPr lang="en-US" dirty="0"/>
              <a:t>nquiry and </a:t>
            </a:r>
            <a:r>
              <a:rPr lang="en-US" u="sng" dirty="0"/>
              <a:t>M</a:t>
            </a:r>
            <a:r>
              <a:rPr lang="en-US" dirty="0"/>
              <a:t>odeling </a:t>
            </a:r>
            <a:r>
              <a:rPr lang="en-US" u="sng" dirty="0"/>
              <a:t>E</a:t>
            </a:r>
            <a:r>
              <a:rPr lang="en-US" dirty="0"/>
              <a:t>xperiences</a:t>
            </a:r>
          </a:p>
        </p:txBody>
      </p:sp>
      <p:sp>
        <p:nvSpPr>
          <p:cNvPr id="4" name="Slide Number Placeholder 3"/>
          <p:cNvSpPr>
            <a:spLocks noGrp="1"/>
          </p:cNvSpPr>
          <p:nvPr>
            <p:ph type="sldNum" sz="quarter" idx="10"/>
          </p:nvPr>
        </p:nvSpPr>
        <p:spPr/>
        <p:txBody>
          <a:bodyPr/>
          <a:lstStyle/>
          <a:p>
            <a:fld id="{3191865E-6B1E-44C4-A148-6D453009A1DA}" type="slidenum">
              <a:rPr lang="en-US" smtClean="0"/>
              <a:t>19</a:t>
            </a:fld>
            <a:endParaRPr lang="en-US"/>
          </a:p>
        </p:txBody>
      </p:sp>
    </p:spTree>
    <p:extLst>
      <p:ext uri="{BB962C8B-B14F-4D97-AF65-F5344CB8AC3E}">
        <p14:creationId xmlns:p14="http://schemas.microsoft.com/office/powerpoint/2010/main" val="2143827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2805946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280627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BUG Karen</a:t>
            </a:r>
            <a:r>
              <a:rPr lang="en-US" baseline="0" dirty="0" smtClean="0"/>
              <a:t> for new data</a:t>
            </a:r>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50356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also from just first 2 years)</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2574514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 slide outline from Doug and Karen’s earlier presentation.  Can use similar outline maybe.  I added future.</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632625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 slide outline from Doug and Karen’s earlier presentation.  Can use similar outline maybe.  I added future.</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989975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internal</a:t>
            </a:r>
            <a:r>
              <a:rPr lang="en-US" baseline="0" dirty="0" smtClean="0"/>
              <a:t> funding from six sources: 1) Dean’s office of College of Arts and Sciences; 2) Dept. of Physics and Astronomy; 3) Dean’s office from College of Education; 4) Dept. of Learning, Teaching &amp; Curriculum; 5) MU Research Incentive Fund; 6) CASH program, which cost-matches </a:t>
            </a:r>
            <a:r>
              <a:rPr lang="en-US" baseline="0" smtClean="0"/>
              <a:t>salaries for UG</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70419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 slide outline from Doug and Karen’s earlier presentation.  Can use similar outline maybe.  I added future.</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632625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more recent statements</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2179325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285748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Meera’s</a:t>
            </a:r>
            <a:r>
              <a:rPr lang="en-US" dirty="0" smtClean="0"/>
              <a:t> notes:</a:t>
            </a:r>
            <a:r>
              <a:rPr lang="en-US" baseline="0" dirty="0" smtClean="0"/>
              <a:t>  </a:t>
            </a:r>
            <a:r>
              <a:rPr lang="en-US" dirty="0" smtClean="0"/>
              <a:t>In a nutshell, the number of students taking a high school physics course has</a:t>
            </a:r>
            <a:r>
              <a:rPr lang="en-US" baseline="0" dirty="0" smtClean="0"/>
              <a:t> doubled since our project started.</a:t>
            </a:r>
          </a:p>
          <a:p>
            <a:r>
              <a:rPr lang="en-US" dirty="0" smtClean="0"/>
              <a:t>How do we compare nationally? </a:t>
            </a:r>
            <a:endParaRPr lang="en-US" baseline="0" dirty="0" smtClean="0"/>
          </a:p>
          <a:p>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8CFD42C1-8FA9-0942-8541-1BF08DEB62F5}" type="slidenum">
              <a:rPr lang="en-US" smtClean="0"/>
              <a:t>4</a:t>
            </a:fld>
            <a:endParaRPr lang="en-US"/>
          </a:p>
        </p:txBody>
      </p:sp>
    </p:spTree>
    <p:extLst>
      <p:ext uri="{BB962C8B-B14F-4D97-AF65-F5344CB8AC3E}">
        <p14:creationId xmlns:p14="http://schemas.microsoft.com/office/powerpoint/2010/main" val="2695560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sure about this</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3191865E-6B1E-44C4-A148-6D453009A1DA}" type="slidenum">
              <a:rPr lang="en-US" smtClean="0"/>
              <a:t>5</a:t>
            </a:fld>
            <a:endParaRPr lang="en-US"/>
          </a:p>
        </p:txBody>
      </p:sp>
    </p:spTree>
    <p:extLst>
      <p:ext uri="{BB962C8B-B14F-4D97-AF65-F5344CB8AC3E}">
        <p14:creationId xmlns:p14="http://schemas.microsoft.com/office/powerpoint/2010/main" val="1191752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C:\Users\kingkar\Dropbox\PhysTEC\PhysTEC shared docs\Student Tracking and Recruiting lists</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978454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 slide outline from Doug and Karen’s earlier presentation.  Can use similar outline maybe.  I added future.</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632625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 Johnson, </a:t>
            </a:r>
            <a:r>
              <a:rPr lang="en-US" dirty="0" err="1"/>
              <a:t>J.H.Berg</a:t>
            </a:r>
            <a:r>
              <a:rPr lang="en-US" dirty="0"/>
              <a:t>, and M.L. Donaldson, “Who stays in teaching and why: A review of the literature on teacher retention,” </a:t>
            </a:r>
            <a:r>
              <a:rPr lang="en-US" i="1" dirty="0"/>
              <a:t>The Project on the Next Generation of Teachers</a:t>
            </a:r>
            <a:r>
              <a:rPr lang="en-US" dirty="0"/>
              <a:t>, (Harvard Graduate School of Education, Cambridge, MA, 2005).</a:t>
            </a:r>
          </a:p>
          <a:p>
            <a:r>
              <a:rPr lang="en-US" dirty="0"/>
              <a:t> [16] 	C.M. </a:t>
            </a:r>
            <a:r>
              <a:rPr lang="en-US" dirty="0" err="1"/>
              <a:t>Guarino</a:t>
            </a:r>
            <a:r>
              <a:rPr lang="en-US" dirty="0"/>
              <a:t>, L. </a:t>
            </a:r>
            <a:r>
              <a:rPr lang="en-US" dirty="0" err="1"/>
              <a:t>Santibañez</a:t>
            </a:r>
            <a:r>
              <a:rPr lang="en-US" dirty="0"/>
              <a:t>,  and G.A. Daley, “Teacher Recruitment and Retention: A Review of the Recent Empirical Literature,” Review of Educational Research, </a:t>
            </a:r>
            <a:r>
              <a:rPr lang="en-US" b="1" dirty="0"/>
              <a:t>76</a:t>
            </a:r>
            <a:r>
              <a:rPr lang="en-US" dirty="0"/>
              <a:t> (2006).</a:t>
            </a:r>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534680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 slide outline from Doug and Karen’s earlier presentation.  Can use similar outline maybe.  I added future.</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632625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2971483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E20BFE-1425-B14F-9898-E42448A6B9DD}" type="datetimeFigureOut">
              <a:rPr lang="en-US" smtClean="0">
                <a:solidFill>
                  <a:prstClr val="black">
                    <a:tint val="75000"/>
                  </a:prstClr>
                </a:solidFill>
              </a:rPr>
              <a:pPr/>
              <a:t>7/27/2015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EE6BB4-1BD0-8F4F-B8C0-5E5F7A6ED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177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20BFE-1425-B14F-9898-E42448A6B9DD}" type="datetimeFigureOut">
              <a:rPr lang="en-US" smtClean="0">
                <a:solidFill>
                  <a:prstClr val="black">
                    <a:tint val="75000"/>
                  </a:prstClr>
                </a:solidFill>
              </a:rPr>
              <a:pPr/>
              <a:t>7/27/2015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EE6BB4-1BD0-8F4F-B8C0-5E5F7A6ED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569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20BFE-1425-B14F-9898-E42448A6B9DD}" type="datetimeFigureOut">
              <a:rPr lang="en-US" smtClean="0">
                <a:solidFill>
                  <a:prstClr val="black">
                    <a:tint val="75000"/>
                  </a:prstClr>
                </a:solidFill>
              </a:rPr>
              <a:pPr/>
              <a:t>7/27/2015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EE6BB4-1BD0-8F4F-B8C0-5E5F7A6ED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126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3802047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3327862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3422453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4017744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3F0DE59-2C6E-4DF3-ABF5-5D63874A9F60}" type="datetimeFigureOut">
              <a:rPr lang="en-US" smtClean="0"/>
              <a:t>7/27/2015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8B84C2-03CF-469B-89E5-FB96000138F5}" type="slidenum">
              <a:rPr lang="en-US" smtClean="0"/>
              <a:t>‹#›</a:t>
            </a:fld>
            <a:endParaRPr lang="en-US"/>
          </a:p>
        </p:txBody>
      </p:sp>
    </p:spTree>
    <p:extLst>
      <p:ext uri="{BB962C8B-B14F-4D97-AF65-F5344CB8AC3E}">
        <p14:creationId xmlns:p14="http://schemas.microsoft.com/office/powerpoint/2010/main" val="2698960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3542256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F0DE59-2C6E-4DF3-ABF5-5D63874A9F60}" type="datetimeFigureOut">
              <a:rPr lang="en-US" smtClean="0"/>
              <a:t>7/27/2015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8B84C2-03CF-469B-89E5-FB96000138F5}" type="slidenum">
              <a:rPr lang="en-US" smtClean="0"/>
              <a:t>‹#›</a:t>
            </a:fld>
            <a:endParaRPr lang="en-US"/>
          </a:p>
        </p:txBody>
      </p:sp>
    </p:spTree>
    <p:extLst>
      <p:ext uri="{BB962C8B-B14F-4D97-AF65-F5344CB8AC3E}">
        <p14:creationId xmlns:p14="http://schemas.microsoft.com/office/powerpoint/2010/main" val="2971262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413190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20BFE-1425-B14F-9898-E42448A6B9DD}" type="datetimeFigureOut">
              <a:rPr lang="en-US" smtClean="0">
                <a:solidFill>
                  <a:prstClr val="black">
                    <a:tint val="75000"/>
                  </a:prstClr>
                </a:solidFill>
              </a:rPr>
              <a:pPr/>
              <a:t>7/27/2015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EE6BB4-1BD0-8F4F-B8C0-5E5F7A6ED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263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1035218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1426360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69536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834412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51661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4143172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2105076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2544186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E20BFE-1425-B14F-9898-E42448A6B9DD}" type="datetimeFigureOut">
              <a:rPr lang="en-US" smtClean="0">
                <a:solidFill>
                  <a:prstClr val="black">
                    <a:tint val="75000"/>
                  </a:prstClr>
                </a:solidFill>
              </a:rPr>
              <a:pPr/>
              <a:t>7/27/2015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EE6BB4-1BD0-8F4F-B8C0-5E5F7A6ED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009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E20BFE-1425-B14F-9898-E42448A6B9DD}" type="datetimeFigureOut">
              <a:rPr lang="en-US" smtClean="0">
                <a:solidFill>
                  <a:prstClr val="black">
                    <a:tint val="75000"/>
                  </a:prstClr>
                </a:solidFill>
              </a:rPr>
              <a:pPr/>
              <a:t>7/27/2015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EE6BB4-1BD0-8F4F-B8C0-5E5F7A6ED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525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E20BFE-1425-B14F-9898-E42448A6B9DD}" type="datetimeFigureOut">
              <a:rPr lang="en-US" smtClean="0">
                <a:solidFill>
                  <a:prstClr val="black">
                    <a:tint val="75000"/>
                  </a:prstClr>
                </a:solidFill>
              </a:rPr>
              <a:pPr/>
              <a:t>7/27/2015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EEE6BB4-1BD0-8F4F-B8C0-5E5F7A6ED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078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E20BFE-1425-B14F-9898-E42448A6B9DD}" type="datetimeFigureOut">
              <a:rPr lang="en-US" smtClean="0">
                <a:solidFill>
                  <a:prstClr val="black">
                    <a:tint val="75000"/>
                  </a:prstClr>
                </a:solidFill>
              </a:rPr>
              <a:pPr/>
              <a:t>7/27/2015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EEE6BB4-1BD0-8F4F-B8C0-5E5F7A6ED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469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E20BFE-1425-B14F-9898-E42448A6B9DD}" type="datetimeFigureOut">
              <a:rPr lang="en-US" smtClean="0">
                <a:solidFill>
                  <a:prstClr val="black">
                    <a:tint val="75000"/>
                  </a:prstClr>
                </a:solidFill>
              </a:rPr>
              <a:pPr/>
              <a:t>7/27/2015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EE6BB4-1BD0-8F4F-B8C0-5E5F7A6ED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774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20BFE-1425-B14F-9898-E42448A6B9DD}" type="datetimeFigureOut">
              <a:rPr lang="en-US" smtClean="0">
                <a:solidFill>
                  <a:prstClr val="black">
                    <a:tint val="75000"/>
                  </a:prstClr>
                </a:solidFill>
              </a:rPr>
              <a:pPr/>
              <a:t>7/27/2015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EE6BB4-1BD0-8F4F-B8C0-5E5F7A6ED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403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20BFE-1425-B14F-9898-E42448A6B9DD}" type="datetimeFigureOut">
              <a:rPr lang="en-US" smtClean="0">
                <a:solidFill>
                  <a:prstClr val="black">
                    <a:tint val="75000"/>
                  </a:prstClr>
                </a:solidFill>
              </a:rPr>
              <a:pPr/>
              <a:t>7/27/2015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EE6BB4-1BD0-8F4F-B8C0-5E5F7A6ED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227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3E20BFE-1425-B14F-9898-E42448A6B9DD}" type="datetimeFigureOut">
              <a:rPr lang="en-US" kern="1200" smtClean="0">
                <a:solidFill>
                  <a:prstClr val="black">
                    <a:tint val="75000"/>
                  </a:prstClr>
                </a:solidFill>
                <a:latin typeface="Calibri"/>
                <a:ea typeface="+mn-ea"/>
                <a:cs typeface="+mn-cs"/>
              </a:rPr>
              <a:pPr defTabSz="457200"/>
              <a:t>7/27/2015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EEE6BB4-1BD0-8F4F-B8C0-5E5F7A6EDEA3}"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620012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C3E20BFE-1425-B14F-9898-E42448A6B9DD}" type="datetimeFigureOut">
              <a:rPr lang="en-US" kern="1200" smtClean="0">
                <a:solidFill>
                  <a:prstClr val="black">
                    <a:tint val="75000"/>
                  </a:prstClr>
                </a:solidFill>
                <a:latin typeface="Calibri"/>
                <a:ea typeface="+mn-ea"/>
                <a:cs typeface="+mn-cs"/>
              </a:rPr>
              <a:pPr defTabSz="457200"/>
              <a:t>7/27/2015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2EEE6BB4-1BD0-8F4F-B8C0-5E5F7A6EDEA3}"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4201481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kingkar@missouri.edu" TargetMode="External"/><Relationship Id="rId1" Type="http://schemas.openxmlformats.org/officeDocument/2006/relationships/slideLayout" Target="../slideLayouts/slideLayout13.xml"/><Relationship Id="rId5" Type="http://schemas.openxmlformats.org/officeDocument/2006/relationships/image" Target="../media/image2.jpg"/><Relationship Id="rId4" Type="http://schemas.openxmlformats.org/officeDocument/2006/relationships/image" Target="../media/image15.jpeg"/></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751314"/>
            <a:ext cx="8001000" cy="566737"/>
          </a:xfrm>
        </p:spPr>
        <p:txBody>
          <a:bodyPr>
            <a:normAutofit fontScale="90000"/>
          </a:bodyPr>
          <a:lstStyle/>
          <a:p>
            <a:r>
              <a:rPr lang="en-US" sz="3200" dirty="0" smtClean="0"/>
              <a:t>TIR at MU: Inspiring Future Teachers through Physics First</a:t>
            </a:r>
            <a:endParaRPr lang="en-US" sz="3200" dirty="0"/>
          </a:p>
        </p:txBody>
      </p:sp>
      <p:pic>
        <p:nvPicPr>
          <p:cNvPr id="7" name="Picture Placeholder 6"/>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4377" t="12378"/>
          <a:stretch/>
        </p:blipFill>
        <p:spPr>
          <a:xfrm>
            <a:off x="1676400" y="609600"/>
            <a:ext cx="5334000" cy="3629935"/>
          </a:xfrm>
        </p:spPr>
      </p:pic>
      <p:sp>
        <p:nvSpPr>
          <p:cNvPr id="5" name="Text Placeholder 4"/>
          <p:cNvSpPr>
            <a:spLocks noGrp="1"/>
          </p:cNvSpPr>
          <p:nvPr>
            <p:ph type="body" sz="half" idx="2"/>
          </p:nvPr>
        </p:nvSpPr>
        <p:spPr>
          <a:xfrm>
            <a:off x="487326" y="5277293"/>
            <a:ext cx="5486399" cy="804861"/>
          </a:xfrm>
        </p:spPr>
        <p:txBody>
          <a:bodyPr>
            <a:noAutofit/>
          </a:bodyPr>
          <a:lstStyle/>
          <a:p>
            <a:r>
              <a:rPr lang="en-US" sz="1800" b="1" dirty="0" smtClean="0"/>
              <a:t>Kory Kaufman and Karen King</a:t>
            </a:r>
          </a:p>
          <a:p>
            <a:r>
              <a:rPr lang="en-US" sz="1800" b="1" dirty="0" smtClean="0"/>
              <a:t>University of Missouri-Columbia</a:t>
            </a:r>
          </a:p>
          <a:p>
            <a:r>
              <a:rPr lang="en-US" sz="1800" b="1" dirty="0" smtClean="0"/>
              <a:t>7/27/2015</a:t>
            </a:r>
            <a:endParaRPr lang="en-US" sz="1800" b="1"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5715000"/>
            <a:ext cx="1197253" cy="851379"/>
          </a:xfrm>
          <a:prstGeom prst="rect">
            <a:avLst/>
          </a:prstGeom>
        </p:spPr>
      </p:pic>
    </p:spTree>
    <p:extLst>
      <p:ext uri="{BB962C8B-B14F-4D97-AF65-F5344CB8AC3E}">
        <p14:creationId xmlns:p14="http://schemas.microsoft.com/office/powerpoint/2010/main" val="2246800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TIR Inspiring Future Teachers</a:t>
            </a:r>
            <a:endParaRPr lang="en-US" dirty="0"/>
          </a:p>
        </p:txBody>
      </p:sp>
      <p:sp>
        <p:nvSpPr>
          <p:cNvPr id="6" name="Text Placeholder 5"/>
          <p:cNvSpPr>
            <a:spLocks noGrp="1"/>
          </p:cNvSpPr>
          <p:nvPr>
            <p:ph idx="1"/>
          </p:nvPr>
        </p:nvSpPr>
        <p:spPr>
          <a:xfrm>
            <a:off x="533400" y="1600200"/>
            <a:ext cx="8229600" cy="4525962"/>
          </a:xfrm>
        </p:spPr>
        <p:txBody>
          <a:bodyPr/>
          <a:lstStyle/>
          <a:p>
            <a:r>
              <a:rPr lang="en-US" dirty="0" smtClean="0">
                <a:solidFill>
                  <a:schemeClr val="bg1">
                    <a:lumMod val="75000"/>
                  </a:schemeClr>
                </a:solidFill>
              </a:rPr>
              <a:t> </a:t>
            </a:r>
            <a:r>
              <a:rPr lang="en-US" dirty="0" smtClean="0">
                <a:solidFill>
                  <a:schemeClr val="bg1">
                    <a:lumMod val="85000"/>
                  </a:schemeClr>
                </a:solidFill>
              </a:rPr>
              <a:t>Missouri’s needs &amp; MU’s numbers</a:t>
            </a:r>
          </a:p>
          <a:p>
            <a:r>
              <a:rPr lang="en-US" dirty="0" smtClean="0">
                <a:solidFill>
                  <a:schemeClr val="bg1">
                    <a:lumMod val="85000"/>
                  </a:schemeClr>
                </a:solidFill>
              </a:rPr>
              <a:t> Selling Teaching</a:t>
            </a:r>
            <a:endParaRPr lang="en-US" dirty="0">
              <a:solidFill>
                <a:schemeClr val="bg1">
                  <a:lumMod val="85000"/>
                </a:schemeClr>
              </a:solidFill>
            </a:endParaRPr>
          </a:p>
          <a:p>
            <a:pPr lvl="1"/>
            <a:r>
              <a:rPr lang="en-US" dirty="0" smtClean="0">
                <a:solidFill>
                  <a:schemeClr val="bg1">
                    <a:lumMod val="85000"/>
                  </a:schemeClr>
                </a:solidFill>
              </a:rPr>
              <a:t>Physics First Uniform Motion labs </a:t>
            </a:r>
          </a:p>
          <a:p>
            <a:r>
              <a:rPr lang="en-US" dirty="0" smtClean="0"/>
              <a:t> </a:t>
            </a:r>
            <a:r>
              <a:rPr lang="en-US" b="1" dirty="0" smtClean="0">
                <a:solidFill>
                  <a:schemeClr val="tx1"/>
                </a:solidFill>
              </a:rPr>
              <a:t>What Learning Assistants do</a:t>
            </a:r>
          </a:p>
          <a:p>
            <a:r>
              <a:rPr lang="en-US" dirty="0" smtClean="0">
                <a:solidFill>
                  <a:schemeClr val="bg1">
                    <a:lumMod val="75000"/>
                  </a:schemeClr>
                </a:solidFill>
              </a:rPr>
              <a:t> </a:t>
            </a:r>
            <a:r>
              <a:rPr lang="en-US" dirty="0" smtClean="0">
                <a:solidFill>
                  <a:schemeClr val="bg1">
                    <a:lumMod val="85000"/>
                  </a:schemeClr>
                </a:solidFill>
              </a:rPr>
              <a:t>The role of Teacher in Residence</a:t>
            </a:r>
          </a:p>
          <a:p>
            <a:pPr lvl="1"/>
            <a:r>
              <a:rPr lang="en-US" dirty="0" smtClean="0">
                <a:solidFill>
                  <a:schemeClr val="bg1">
                    <a:lumMod val="85000"/>
                  </a:schemeClr>
                </a:solidFill>
              </a:rPr>
              <a:t>Fostering partnerships</a:t>
            </a:r>
          </a:p>
          <a:p>
            <a:pPr lvl="1"/>
            <a:r>
              <a:rPr lang="en-US" dirty="0" smtClean="0">
                <a:solidFill>
                  <a:schemeClr val="bg1">
                    <a:lumMod val="85000"/>
                  </a:schemeClr>
                </a:solidFill>
              </a:rPr>
              <a:t>Preparing LAs</a:t>
            </a:r>
            <a:endParaRPr lang="en-US" dirty="0">
              <a:solidFill>
                <a:schemeClr val="bg1">
                  <a:lumMod val="85000"/>
                </a:schemeClr>
              </a:solidFill>
            </a:endParaRPr>
          </a:p>
          <a:p>
            <a:pPr lvl="1"/>
            <a:r>
              <a:rPr lang="en-US" dirty="0" smtClean="0">
                <a:solidFill>
                  <a:schemeClr val="bg1">
                    <a:lumMod val="85000"/>
                  </a:schemeClr>
                </a:solidFill>
              </a:rPr>
              <a:t>Handling Logistics</a:t>
            </a:r>
          </a:p>
          <a:p>
            <a:r>
              <a:rPr lang="en-US" dirty="0" smtClean="0">
                <a:solidFill>
                  <a:schemeClr val="bg1">
                    <a:lumMod val="85000"/>
                  </a:schemeClr>
                </a:solidFill>
              </a:rPr>
              <a:t> Challenges</a:t>
            </a:r>
          </a:p>
          <a:p>
            <a:r>
              <a:rPr lang="en-US" dirty="0" smtClean="0">
                <a:solidFill>
                  <a:schemeClr val="bg1">
                    <a:lumMod val="85000"/>
                  </a:schemeClr>
                </a:solidFill>
              </a:rPr>
              <a:t> Sustainability in the Future</a:t>
            </a:r>
          </a:p>
          <a:p>
            <a:pPr lvl="1"/>
            <a:endParaRPr lang="en-US" dirty="0" smtClean="0"/>
          </a:p>
        </p:txBody>
      </p:sp>
    </p:spTree>
    <p:extLst>
      <p:ext uri="{BB962C8B-B14F-4D97-AF65-F5344CB8AC3E}">
        <p14:creationId xmlns:p14="http://schemas.microsoft.com/office/powerpoint/2010/main" val="35505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4284187990"/>
              </p:ext>
            </p:extLst>
          </p:nvPr>
        </p:nvGraphicFramePr>
        <p:xfrm>
          <a:off x="425116" y="1219200"/>
          <a:ext cx="8686800" cy="5214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Oval 24"/>
          <p:cNvSpPr/>
          <p:nvPr/>
        </p:nvSpPr>
        <p:spPr>
          <a:xfrm>
            <a:off x="1173822" y="1303303"/>
            <a:ext cx="1647619" cy="1646581"/>
          </a:xfrm>
          <a:prstGeom prst="ellipse">
            <a:avLst/>
          </a:prstGeom>
          <a:blipFill>
            <a:blip r:embed="rId8" cstate="print">
              <a:extLst>
                <a:ext uri="{28A0092B-C50C-407E-A947-70E740481C1C}">
                  <a14:useLocalDpi xmlns:a14="http://schemas.microsoft.com/office/drawing/2010/main" val="0"/>
                </a:ext>
              </a:extLst>
            </a:blip>
            <a:srcRect/>
            <a:stretch>
              <a:fillRect l="-22000" r="-2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6" name="Group 25"/>
          <p:cNvGrpSpPr/>
          <p:nvPr/>
        </p:nvGrpSpPr>
        <p:grpSpPr>
          <a:xfrm>
            <a:off x="203716" y="228600"/>
            <a:ext cx="2267730" cy="3228153"/>
            <a:chOff x="437844" y="2987703"/>
            <a:chExt cx="2986330" cy="6367755"/>
          </a:xfrm>
        </p:grpSpPr>
        <p:sp>
          <p:nvSpPr>
            <p:cNvPr id="27" name="Rectangle 26"/>
            <p:cNvSpPr/>
            <p:nvPr/>
          </p:nvSpPr>
          <p:spPr>
            <a:xfrm>
              <a:off x="437844" y="7196374"/>
              <a:ext cx="2986330" cy="21590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Rectangle 27"/>
            <p:cNvSpPr/>
            <p:nvPr/>
          </p:nvSpPr>
          <p:spPr>
            <a:xfrm>
              <a:off x="437844" y="2987703"/>
              <a:ext cx="2541426" cy="39080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1600200">
                <a:lnSpc>
                  <a:spcPct val="90000"/>
                </a:lnSpc>
                <a:spcBef>
                  <a:spcPct val="0"/>
                </a:spcBef>
                <a:spcAft>
                  <a:spcPct val="10000"/>
                </a:spcAft>
              </a:pPr>
              <a:r>
                <a:rPr lang="en-US" sz="2400" kern="1200" dirty="0" smtClean="0"/>
                <a:t>Facilitate collaborative learning</a:t>
              </a:r>
              <a:endParaRPr lang="en-US" sz="2400" kern="1200" dirty="0"/>
            </a:p>
          </p:txBody>
        </p:sp>
      </p:grpSp>
      <p:sp>
        <p:nvSpPr>
          <p:cNvPr id="30" name="Text Box 30"/>
          <p:cNvSpPr txBox="1">
            <a:spLocks noChangeArrowheads="1"/>
          </p:cNvSpPr>
          <p:nvPr/>
        </p:nvSpPr>
        <p:spPr bwMode="auto">
          <a:xfrm>
            <a:off x="304800" y="33671"/>
            <a:ext cx="8234737" cy="641908"/>
          </a:xfrm>
          <a:prstGeom prst="rect">
            <a:avLst/>
          </a:prstGeom>
          <a:noFill/>
          <a:ln w="9525">
            <a:noFill/>
            <a:miter lim="800000"/>
            <a:headEnd/>
            <a:tailEnd/>
          </a:ln>
        </p:spPr>
        <p:txBody>
          <a:bodyPr wrap="square" lIns="87065" tIns="43530" rIns="87065" bIns="43530">
            <a:spAutoFit/>
          </a:bodyPr>
          <a:lstStyle/>
          <a:p>
            <a:pPr algn="ctr" defTabSz="4179393"/>
            <a:r>
              <a:rPr lang="en-US" sz="3600" b="1" dirty="0" smtClean="0">
                <a:solidFill>
                  <a:srgbClr val="7030A0"/>
                </a:solidFill>
                <a:latin typeface="Calibri" pitchFamily="34" charset="0"/>
              </a:rPr>
              <a:t>Learning Assistants (LA) in high schools</a:t>
            </a:r>
            <a:endParaRPr lang="en-US" sz="3200" b="1" i="1" baseline="30000" dirty="0">
              <a:solidFill>
                <a:srgbClr val="7030A0"/>
              </a:solidFill>
              <a:latin typeface="Calibri" pitchFamily="34" charset="0"/>
            </a:endParaRPr>
          </a:p>
        </p:txBody>
      </p:sp>
      <p:sp>
        <p:nvSpPr>
          <p:cNvPr id="2" name="TextBox 1"/>
          <p:cNvSpPr txBox="1"/>
          <p:nvPr/>
        </p:nvSpPr>
        <p:spPr>
          <a:xfrm>
            <a:off x="5791200" y="5367932"/>
            <a:ext cx="3962400" cy="646331"/>
          </a:xfrm>
          <a:prstGeom prst="rect">
            <a:avLst/>
          </a:prstGeom>
          <a:noFill/>
        </p:spPr>
        <p:txBody>
          <a:bodyPr wrap="square" rtlCol="0">
            <a:spAutoFit/>
          </a:bodyPr>
          <a:lstStyle/>
          <a:p>
            <a:r>
              <a:rPr lang="en-US" sz="1800" i="1" dirty="0" smtClean="0">
                <a:solidFill>
                  <a:schemeClr val="tx1"/>
                </a:solidFill>
              </a:rPr>
              <a:t>~4 </a:t>
            </a:r>
            <a:r>
              <a:rPr lang="en-US" sz="1800" i="1" dirty="0" err="1" smtClean="0">
                <a:solidFill>
                  <a:schemeClr val="tx1"/>
                </a:solidFill>
              </a:rPr>
              <a:t>hrs</a:t>
            </a:r>
            <a:r>
              <a:rPr lang="en-US" sz="1800" i="1" dirty="0" smtClean="0">
                <a:solidFill>
                  <a:schemeClr val="tx1"/>
                </a:solidFill>
              </a:rPr>
              <a:t> / </a:t>
            </a:r>
            <a:r>
              <a:rPr lang="en-US" sz="1800" i="1" dirty="0" err="1" smtClean="0">
                <a:solidFill>
                  <a:schemeClr val="tx1"/>
                </a:solidFill>
              </a:rPr>
              <a:t>wk</a:t>
            </a:r>
            <a:r>
              <a:rPr lang="en-US" sz="1800" i="1" dirty="0" smtClean="0">
                <a:solidFill>
                  <a:schemeClr val="tx1"/>
                </a:solidFill>
              </a:rPr>
              <a:t> with </a:t>
            </a:r>
          </a:p>
          <a:p>
            <a:r>
              <a:rPr lang="en-US" sz="1800" i="1" dirty="0" smtClean="0">
                <a:solidFill>
                  <a:schemeClr val="tx1"/>
                </a:solidFill>
              </a:rPr>
              <a:t>same class </a:t>
            </a:r>
            <a:endParaRPr lang="en-US" sz="1800" i="1" dirty="0">
              <a:solidFill>
                <a:schemeClr val="tx1"/>
              </a:solidFill>
            </a:endParaRPr>
          </a:p>
        </p:txBody>
      </p:sp>
    </p:spTree>
    <p:extLst>
      <p:ext uri="{BB962C8B-B14F-4D97-AF65-F5344CB8AC3E}">
        <p14:creationId xmlns:p14="http://schemas.microsoft.com/office/powerpoint/2010/main" val="31014739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Physics First Lesson</a:t>
            </a:r>
            <a:endParaRPr lang="en-US" dirty="0"/>
          </a:p>
        </p:txBody>
      </p:sp>
      <p:sp>
        <p:nvSpPr>
          <p:cNvPr id="7" name="Subtitle 6"/>
          <p:cNvSpPr>
            <a:spLocks noGrp="1"/>
          </p:cNvSpPr>
          <p:nvPr>
            <p:ph idx="1"/>
          </p:nvPr>
        </p:nvSpPr>
        <p:spPr/>
        <p:txBody>
          <a:bodyPr>
            <a:normAutofit/>
          </a:bodyPr>
          <a:lstStyle/>
          <a:p>
            <a:r>
              <a:rPr lang="en-US" sz="3600" b="1" dirty="0" smtClean="0"/>
              <a:t>Motion Activity</a:t>
            </a:r>
            <a:endParaRPr lang="en-US" sz="3600" b="1" dirty="0"/>
          </a:p>
        </p:txBody>
      </p:sp>
    </p:spTree>
    <p:extLst>
      <p:ext uri="{BB962C8B-B14F-4D97-AF65-F5344CB8AC3E}">
        <p14:creationId xmlns:p14="http://schemas.microsoft.com/office/powerpoint/2010/main" val="32774925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Inspiring Future Teachers</a:t>
            </a:r>
            <a:endParaRPr lang="en-US" dirty="0"/>
          </a:p>
        </p:txBody>
      </p:sp>
      <p:sp>
        <p:nvSpPr>
          <p:cNvPr id="6" name="Text Placeholder 5"/>
          <p:cNvSpPr>
            <a:spLocks noGrp="1"/>
          </p:cNvSpPr>
          <p:nvPr>
            <p:ph idx="1"/>
          </p:nvPr>
        </p:nvSpPr>
        <p:spPr>
          <a:xfrm>
            <a:off x="457200" y="1524000"/>
            <a:ext cx="6858000" cy="3880773"/>
          </a:xfrm>
        </p:spPr>
        <p:txBody>
          <a:bodyPr/>
          <a:lstStyle/>
          <a:p>
            <a:r>
              <a:rPr lang="en-US" sz="2000" b="1" dirty="0" smtClean="0"/>
              <a:t>What would an undergraduate student gain from helping lead the bubble tube lab?</a:t>
            </a:r>
          </a:p>
          <a:p>
            <a:pPr lvl="1"/>
            <a:r>
              <a:rPr lang="en-US" sz="2000" b="1" dirty="0" smtClean="0"/>
              <a:t>Satisfaction of helping students</a:t>
            </a:r>
          </a:p>
          <a:p>
            <a:pPr lvl="1"/>
            <a:r>
              <a:rPr lang="en-US" sz="2000" b="1" dirty="0" smtClean="0"/>
              <a:t>Motivation: Both students and themselves</a:t>
            </a:r>
          </a:p>
          <a:p>
            <a:pPr lvl="1"/>
            <a:r>
              <a:rPr lang="en-US" sz="2000" b="1" dirty="0" smtClean="0"/>
              <a:t>Learning how to teach using modeling method</a:t>
            </a:r>
          </a:p>
          <a:p>
            <a:pPr marL="635000" lvl="1" indent="0">
              <a:buNone/>
            </a:pPr>
            <a:endParaRPr lang="en-US" dirty="0" smtClean="0"/>
          </a:p>
          <a:p>
            <a:pPr marL="203200" indent="0">
              <a:buNone/>
            </a:pPr>
            <a:endParaRPr lang="en-US" dirty="0" smtClean="0"/>
          </a:p>
        </p:txBody>
      </p:sp>
    </p:spTree>
    <p:extLst>
      <p:ext uri="{BB962C8B-B14F-4D97-AF65-F5344CB8AC3E}">
        <p14:creationId xmlns:p14="http://schemas.microsoft.com/office/powerpoint/2010/main" val="23096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4600" y="76200"/>
            <a:ext cx="2819401" cy="762000"/>
          </a:xfrm>
        </p:spPr>
        <p:txBody>
          <a:bodyPr>
            <a:normAutofit fontScale="90000"/>
          </a:bodyPr>
          <a:lstStyle/>
          <a:p>
            <a:r>
              <a:rPr lang="en-US" dirty="0" smtClean="0"/>
              <a:t/>
            </a:r>
            <a:br>
              <a:rPr lang="en-US" dirty="0" smtClean="0"/>
            </a:br>
            <a:r>
              <a:rPr lang="en-US" dirty="0" smtClean="0"/>
              <a:t>Reflection</a:t>
            </a:r>
            <a:endParaRPr lang="en-US" dirty="0"/>
          </a:p>
        </p:txBody>
      </p:sp>
      <p:sp>
        <p:nvSpPr>
          <p:cNvPr id="6" name="Text Placeholder 5"/>
          <p:cNvSpPr>
            <a:spLocks noGrp="1"/>
          </p:cNvSpPr>
          <p:nvPr>
            <p:ph idx="1"/>
          </p:nvPr>
        </p:nvSpPr>
        <p:spPr>
          <a:xfrm>
            <a:off x="0" y="1524000"/>
            <a:ext cx="7620001" cy="3880773"/>
          </a:xfrm>
        </p:spPr>
        <p:txBody>
          <a:bodyPr>
            <a:normAutofit/>
          </a:bodyPr>
          <a:lstStyle/>
          <a:p>
            <a:r>
              <a:rPr lang="en-US" sz="2400" b="1" dirty="0"/>
              <a:t>What things would you do to prepare the LA’s to be effective to help students learn the objectives in this specific lesson? (What do you think the objectives were?)</a:t>
            </a:r>
          </a:p>
        </p:txBody>
      </p:sp>
    </p:spTree>
    <p:extLst>
      <p:ext uri="{BB962C8B-B14F-4D97-AF65-F5344CB8AC3E}">
        <p14:creationId xmlns:p14="http://schemas.microsoft.com/office/powerpoint/2010/main" val="1208888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ext Placeholder 2"/>
          <p:cNvSpPr>
            <a:spLocks noGrp="1"/>
          </p:cNvSpPr>
          <p:nvPr>
            <p:ph idx="1"/>
          </p:nvPr>
        </p:nvSpPr>
        <p:spPr>
          <a:xfrm>
            <a:off x="609600" y="1066800"/>
            <a:ext cx="8001000" cy="2392362"/>
          </a:xfrm>
        </p:spPr>
        <p:txBody>
          <a:bodyPr>
            <a:normAutofit fontScale="62500" lnSpcReduction="20000"/>
          </a:bodyPr>
          <a:lstStyle/>
          <a:p>
            <a:pPr marL="203200" indent="0">
              <a:buNone/>
            </a:pPr>
            <a:r>
              <a:rPr lang="en-US" sz="4400" dirty="0" smtClean="0">
                <a:solidFill>
                  <a:schemeClr val="bg1"/>
                </a:solidFill>
              </a:rPr>
              <a:t>“The </a:t>
            </a:r>
            <a:r>
              <a:rPr lang="en-US" sz="4400" dirty="0">
                <a:solidFill>
                  <a:schemeClr val="bg1"/>
                </a:solidFill>
              </a:rPr>
              <a:t>most rewarding experience was generally getting to know the kids. That's what makes teaching what it is</a:t>
            </a:r>
            <a:r>
              <a:rPr lang="en-US" sz="4400" dirty="0" smtClean="0">
                <a:solidFill>
                  <a:schemeClr val="bg1"/>
                </a:solidFill>
              </a:rPr>
              <a:t>.”</a:t>
            </a:r>
          </a:p>
          <a:p>
            <a:pPr marL="203200" indent="0">
              <a:buNone/>
            </a:pPr>
            <a:endParaRPr lang="en-US" sz="4400" dirty="0" smtClean="0">
              <a:solidFill>
                <a:schemeClr val="bg1"/>
              </a:solidFill>
            </a:endParaRPr>
          </a:p>
          <a:p>
            <a:pPr marL="203200" indent="0">
              <a:buNone/>
            </a:pPr>
            <a:r>
              <a:rPr lang="en-US" sz="4400" dirty="0" smtClean="0">
                <a:solidFill>
                  <a:schemeClr val="bg1"/>
                </a:solidFill>
              </a:rPr>
              <a:t>-Learning Assistant Spring 2014 </a:t>
            </a:r>
            <a:r>
              <a:rPr lang="en-US" sz="4000" dirty="0" smtClean="0">
                <a:solidFill>
                  <a:schemeClr val="bg1"/>
                </a:solidFill>
              </a:rPr>
              <a:t>(assigned to a 9</a:t>
            </a:r>
            <a:r>
              <a:rPr lang="en-US" sz="4000" baseline="30000" dirty="0" smtClean="0">
                <a:solidFill>
                  <a:schemeClr val="bg1"/>
                </a:solidFill>
              </a:rPr>
              <a:t>th</a:t>
            </a:r>
            <a:r>
              <a:rPr lang="en-US" sz="4000" dirty="0" smtClean="0">
                <a:solidFill>
                  <a:schemeClr val="bg1"/>
                </a:solidFill>
              </a:rPr>
              <a:t> grade classroom)</a:t>
            </a:r>
            <a:endParaRPr lang="en-US" sz="4000" dirty="0">
              <a:solidFill>
                <a:schemeClr val="bg1"/>
              </a:solidFill>
            </a:endParaRPr>
          </a:p>
        </p:txBody>
      </p:sp>
    </p:spTree>
    <p:extLst>
      <p:ext uri="{BB962C8B-B14F-4D97-AF65-F5344CB8AC3E}">
        <p14:creationId xmlns:p14="http://schemas.microsoft.com/office/powerpoint/2010/main" val="4195222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TIR Inspiring Future Teachers</a:t>
            </a:r>
            <a:endParaRPr lang="en-US" dirty="0"/>
          </a:p>
        </p:txBody>
      </p:sp>
      <p:sp>
        <p:nvSpPr>
          <p:cNvPr id="6" name="Text Placeholder 5"/>
          <p:cNvSpPr>
            <a:spLocks noGrp="1"/>
          </p:cNvSpPr>
          <p:nvPr>
            <p:ph idx="1"/>
          </p:nvPr>
        </p:nvSpPr>
        <p:spPr>
          <a:xfrm>
            <a:off x="685800" y="1447800"/>
            <a:ext cx="8229600" cy="4525962"/>
          </a:xfrm>
        </p:spPr>
        <p:txBody>
          <a:bodyPr/>
          <a:lstStyle/>
          <a:p>
            <a:r>
              <a:rPr lang="en-US" dirty="0" smtClean="0">
                <a:solidFill>
                  <a:schemeClr val="bg1">
                    <a:lumMod val="75000"/>
                  </a:schemeClr>
                </a:solidFill>
              </a:rPr>
              <a:t> </a:t>
            </a:r>
            <a:r>
              <a:rPr lang="en-US" dirty="0" smtClean="0">
                <a:solidFill>
                  <a:schemeClr val="bg1">
                    <a:lumMod val="85000"/>
                  </a:schemeClr>
                </a:solidFill>
              </a:rPr>
              <a:t>Missouri’s needs &amp; MU’s numbers</a:t>
            </a:r>
          </a:p>
          <a:p>
            <a:r>
              <a:rPr lang="en-US" dirty="0" smtClean="0">
                <a:solidFill>
                  <a:schemeClr val="bg1">
                    <a:lumMod val="85000"/>
                  </a:schemeClr>
                </a:solidFill>
              </a:rPr>
              <a:t> Selling Teaching</a:t>
            </a:r>
            <a:endParaRPr lang="en-US" dirty="0">
              <a:solidFill>
                <a:schemeClr val="bg1">
                  <a:lumMod val="85000"/>
                </a:schemeClr>
              </a:solidFill>
            </a:endParaRPr>
          </a:p>
          <a:p>
            <a:pPr lvl="1"/>
            <a:r>
              <a:rPr lang="en-US" dirty="0" smtClean="0">
                <a:solidFill>
                  <a:schemeClr val="bg1">
                    <a:lumMod val="85000"/>
                  </a:schemeClr>
                </a:solidFill>
              </a:rPr>
              <a:t>Physics First Uniform Motion labs </a:t>
            </a:r>
          </a:p>
          <a:p>
            <a:r>
              <a:rPr lang="en-US" dirty="0" smtClean="0">
                <a:solidFill>
                  <a:schemeClr val="bg1">
                    <a:lumMod val="85000"/>
                  </a:schemeClr>
                </a:solidFill>
              </a:rPr>
              <a:t> What Learning Assistants do</a:t>
            </a:r>
          </a:p>
          <a:p>
            <a:r>
              <a:rPr lang="en-US" dirty="0" smtClean="0">
                <a:solidFill>
                  <a:schemeClr val="bg1">
                    <a:lumMod val="75000"/>
                  </a:schemeClr>
                </a:solidFill>
              </a:rPr>
              <a:t> </a:t>
            </a:r>
            <a:r>
              <a:rPr lang="en-US" sz="2000" b="1" dirty="0" smtClean="0">
                <a:solidFill>
                  <a:schemeClr val="tx1"/>
                </a:solidFill>
              </a:rPr>
              <a:t>The role of Teacher in Residence</a:t>
            </a:r>
          </a:p>
          <a:p>
            <a:pPr lvl="1"/>
            <a:r>
              <a:rPr lang="en-US" sz="2000" b="1" dirty="0" smtClean="0">
                <a:solidFill>
                  <a:schemeClr val="tx1"/>
                </a:solidFill>
              </a:rPr>
              <a:t>Fostering partnerships</a:t>
            </a:r>
          </a:p>
          <a:p>
            <a:pPr lvl="1"/>
            <a:r>
              <a:rPr lang="en-US" sz="2000" b="1" dirty="0" smtClean="0">
                <a:solidFill>
                  <a:schemeClr val="tx1"/>
                </a:solidFill>
              </a:rPr>
              <a:t>Recruiting LAs</a:t>
            </a:r>
          </a:p>
          <a:p>
            <a:pPr lvl="1"/>
            <a:r>
              <a:rPr lang="en-US" sz="2000" b="1" dirty="0" smtClean="0">
                <a:solidFill>
                  <a:schemeClr val="tx1"/>
                </a:solidFill>
              </a:rPr>
              <a:t>Preparing LAs</a:t>
            </a:r>
            <a:endParaRPr lang="en-US" sz="2000" b="1" dirty="0">
              <a:solidFill>
                <a:schemeClr val="tx1"/>
              </a:solidFill>
            </a:endParaRPr>
          </a:p>
          <a:p>
            <a:pPr lvl="1"/>
            <a:r>
              <a:rPr lang="en-US" sz="2000" b="1" dirty="0" smtClean="0">
                <a:solidFill>
                  <a:schemeClr val="tx1"/>
                </a:solidFill>
              </a:rPr>
              <a:t>Handling Logistics</a:t>
            </a:r>
          </a:p>
          <a:p>
            <a:r>
              <a:rPr lang="en-US" dirty="0" smtClean="0">
                <a:solidFill>
                  <a:schemeClr val="bg1">
                    <a:lumMod val="75000"/>
                  </a:schemeClr>
                </a:solidFill>
              </a:rPr>
              <a:t> </a:t>
            </a:r>
            <a:r>
              <a:rPr lang="en-US" dirty="0" smtClean="0">
                <a:solidFill>
                  <a:schemeClr val="bg1">
                    <a:lumMod val="85000"/>
                  </a:schemeClr>
                </a:solidFill>
              </a:rPr>
              <a:t>Challenges</a:t>
            </a:r>
          </a:p>
          <a:p>
            <a:r>
              <a:rPr lang="en-US" dirty="0" smtClean="0">
                <a:solidFill>
                  <a:schemeClr val="bg1">
                    <a:lumMod val="85000"/>
                  </a:schemeClr>
                </a:solidFill>
              </a:rPr>
              <a:t> Sustainability in the Future</a:t>
            </a:r>
          </a:p>
          <a:p>
            <a:pPr lvl="1"/>
            <a:endParaRPr lang="en-US" dirty="0" smtClean="0"/>
          </a:p>
        </p:txBody>
      </p:sp>
    </p:spTree>
    <p:extLst>
      <p:ext uri="{BB962C8B-B14F-4D97-AF65-F5344CB8AC3E}">
        <p14:creationId xmlns:p14="http://schemas.microsoft.com/office/powerpoint/2010/main" val="355059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Fostering Partnerships</a:t>
            </a:r>
            <a:endParaRPr lang="en-US" dirty="0"/>
          </a:p>
        </p:txBody>
      </p:sp>
      <p:sp>
        <p:nvSpPr>
          <p:cNvPr id="8" name="Text Placeholder 7"/>
          <p:cNvSpPr>
            <a:spLocks noGrp="1"/>
          </p:cNvSpPr>
          <p:nvPr>
            <p:ph idx="1"/>
          </p:nvPr>
        </p:nvSpPr>
        <p:spPr>
          <a:xfrm>
            <a:off x="457200" y="1390493"/>
            <a:ext cx="7010400" cy="3880773"/>
          </a:xfrm>
          <a:ln>
            <a:solidFill>
              <a:schemeClr val="bg1"/>
            </a:solidFill>
          </a:ln>
        </p:spPr>
        <p:txBody>
          <a:bodyPr>
            <a:normAutofit/>
          </a:bodyPr>
          <a:lstStyle/>
          <a:p>
            <a:pPr marL="203200" indent="0">
              <a:buNone/>
            </a:pPr>
            <a:r>
              <a:rPr lang="en-US" sz="2400" dirty="0" smtClean="0">
                <a:solidFill>
                  <a:schemeClr val="tx1"/>
                </a:solidFill>
              </a:rPr>
              <a:t>Necessary collaboration between the </a:t>
            </a:r>
            <a:r>
              <a:rPr lang="en-US" sz="2400" dirty="0" smtClean="0">
                <a:solidFill>
                  <a:srgbClr val="00B0F0"/>
                </a:solidFill>
              </a:rPr>
              <a:t>Physics Department, </a:t>
            </a:r>
            <a:r>
              <a:rPr lang="en-US" sz="2400" dirty="0" smtClean="0">
                <a:solidFill>
                  <a:srgbClr val="FF0000"/>
                </a:solidFill>
              </a:rPr>
              <a:t>College of Education, </a:t>
            </a:r>
            <a:r>
              <a:rPr lang="en-US" sz="2400" dirty="0" smtClean="0">
                <a:solidFill>
                  <a:schemeClr val="tx1"/>
                </a:solidFill>
              </a:rPr>
              <a:t>and</a:t>
            </a:r>
            <a:r>
              <a:rPr lang="en-US" sz="2400" dirty="0" smtClean="0">
                <a:solidFill>
                  <a:srgbClr val="FF0000"/>
                </a:solidFill>
              </a:rPr>
              <a:t> </a:t>
            </a:r>
            <a:r>
              <a:rPr lang="en-US" sz="2400" dirty="0" smtClean="0">
                <a:solidFill>
                  <a:srgbClr val="00B050"/>
                </a:solidFill>
              </a:rPr>
              <a:t>Columbia Public Schools. </a:t>
            </a:r>
            <a:r>
              <a:rPr lang="en-US" sz="2400" dirty="0" smtClean="0"/>
              <a:t>The role of the </a:t>
            </a:r>
            <a:r>
              <a:rPr lang="en-US" sz="2400" dirty="0" smtClean="0">
                <a:solidFill>
                  <a:srgbClr val="FFC000"/>
                </a:solidFill>
              </a:rPr>
              <a:t>Teacher in Residence </a:t>
            </a:r>
            <a:r>
              <a:rPr lang="en-US" sz="2400" dirty="0" smtClean="0"/>
              <a:t>is to coordinate it all.</a:t>
            </a:r>
            <a:endParaRPr lang="en-US" sz="2400" dirty="0"/>
          </a:p>
        </p:txBody>
      </p:sp>
      <p:sp>
        <p:nvSpPr>
          <p:cNvPr id="3" name="Oval 2"/>
          <p:cNvSpPr/>
          <p:nvPr/>
        </p:nvSpPr>
        <p:spPr>
          <a:xfrm>
            <a:off x="1261372" y="4403981"/>
            <a:ext cx="3200400" cy="73152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5875">
                <a:solidFill>
                  <a:srgbClr val="00B050"/>
                </a:solidFill>
              </a:ln>
            </a:endParaRPr>
          </a:p>
        </p:txBody>
      </p:sp>
      <p:sp>
        <p:nvSpPr>
          <p:cNvPr id="9" name="Oval 8"/>
          <p:cNvSpPr/>
          <p:nvPr/>
        </p:nvSpPr>
        <p:spPr>
          <a:xfrm rot="18956154">
            <a:off x="1261372" y="4403983"/>
            <a:ext cx="3200400" cy="632619"/>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Oval 9"/>
          <p:cNvSpPr/>
          <p:nvPr/>
        </p:nvSpPr>
        <p:spPr>
          <a:xfrm rot="3230423">
            <a:off x="1348126" y="4521245"/>
            <a:ext cx="3026893" cy="632619"/>
          </a:xfrm>
          <a:prstGeom prst="ellipse">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t>
            </a:r>
            <a:endParaRPr lang="en-US" dirty="0"/>
          </a:p>
        </p:txBody>
      </p:sp>
      <p:sp>
        <p:nvSpPr>
          <p:cNvPr id="4" name="Oval 3"/>
          <p:cNvSpPr/>
          <p:nvPr/>
        </p:nvSpPr>
        <p:spPr>
          <a:xfrm>
            <a:off x="2785372" y="4708154"/>
            <a:ext cx="152400" cy="12317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16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bg/>
                                          </p:spTgt>
                                        </p:tgtEl>
                                        <p:attrNameLst>
                                          <p:attrName>style.visibility</p:attrName>
                                        </p:attrNameLst>
                                      </p:cBhvr>
                                      <p:to>
                                        <p:strVal val="visible"/>
                                      </p:to>
                                    </p:set>
                                    <p:animEffect transition="in" filter="fade">
                                      <p:cBhvr>
                                        <p:cTn id="16" dur="500"/>
                                        <p:tgtEl>
                                          <p:spTgt spid="9">
                                            <p:bg/>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nodePh="1">
                                  <p:stCondLst>
                                    <p:cond delay="0"/>
                                  </p:stCondLst>
                                  <p:endCondLst>
                                    <p:cond evt="begin" delay="0">
                                      <p:tn val="19"/>
                                    </p:cond>
                                  </p:end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80">
                                          <p:stCondLst>
                                            <p:cond delay="0"/>
                                          </p:stCondLst>
                                        </p:cTn>
                                        <p:tgtEl>
                                          <p:spTgt spid="4"/>
                                        </p:tgtEl>
                                      </p:cBhvr>
                                    </p:animEffect>
                                    <p:anim calcmode="lin" valueType="num">
                                      <p:cBhvr>
                                        <p:cTn id="3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6" dur="26">
                                          <p:stCondLst>
                                            <p:cond delay="650"/>
                                          </p:stCondLst>
                                        </p:cTn>
                                        <p:tgtEl>
                                          <p:spTgt spid="4"/>
                                        </p:tgtEl>
                                      </p:cBhvr>
                                      <p:to x="100000" y="60000"/>
                                    </p:animScale>
                                    <p:animScale>
                                      <p:cBhvr>
                                        <p:cTn id="37" dur="166" decel="50000">
                                          <p:stCondLst>
                                            <p:cond delay="676"/>
                                          </p:stCondLst>
                                        </p:cTn>
                                        <p:tgtEl>
                                          <p:spTgt spid="4"/>
                                        </p:tgtEl>
                                      </p:cBhvr>
                                      <p:to x="100000" y="100000"/>
                                    </p:animScale>
                                    <p:animScale>
                                      <p:cBhvr>
                                        <p:cTn id="38" dur="26">
                                          <p:stCondLst>
                                            <p:cond delay="1312"/>
                                          </p:stCondLst>
                                        </p:cTn>
                                        <p:tgtEl>
                                          <p:spTgt spid="4"/>
                                        </p:tgtEl>
                                      </p:cBhvr>
                                      <p:to x="100000" y="80000"/>
                                    </p:animScale>
                                    <p:animScale>
                                      <p:cBhvr>
                                        <p:cTn id="39" dur="166" decel="50000">
                                          <p:stCondLst>
                                            <p:cond delay="1338"/>
                                          </p:stCondLst>
                                        </p:cTn>
                                        <p:tgtEl>
                                          <p:spTgt spid="4"/>
                                        </p:tgtEl>
                                      </p:cBhvr>
                                      <p:to x="100000" y="100000"/>
                                    </p:animScale>
                                    <p:animScale>
                                      <p:cBhvr>
                                        <p:cTn id="40" dur="26">
                                          <p:stCondLst>
                                            <p:cond delay="1642"/>
                                          </p:stCondLst>
                                        </p:cTn>
                                        <p:tgtEl>
                                          <p:spTgt spid="4"/>
                                        </p:tgtEl>
                                      </p:cBhvr>
                                      <p:to x="100000" y="90000"/>
                                    </p:animScale>
                                    <p:animScale>
                                      <p:cBhvr>
                                        <p:cTn id="41" dur="166" decel="50000">
                                          <p:stCondLst>
                                            <p:cond delay="1668"/>
                                          </p:stCondLst>
                                        </p:cTn>
                                        <p:tgtEl>
                                          <p:spTgt spid="4"/>
                                        </p:tgtEl>
                                      </p:cBhvr>
                                      <p:to x="100000" y="100000"/>
                                    </p:animScale>
                                    <p:animScale>
                                      <p:cBhvr>
                                        <p:cTn id="42" dur="26">
                                          <p:stCondLst>
                                            <p:cond delay="1808"/>
                                          </p:stCondLst>
                                        </p:cTn>
                                        <p:tgtEl>
                                          <p:spTgt spid="4"/>
                                        </p:tgtEl>
                                      </p:cBhvr>
                                      <p:to x="100000" y="95000"/>
                                    </p:animScale>
                                    <p:animScale>
                                      <p:cBhvr>
                                        <p:cTn id="4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build="p" animBg="1"/>
      <p:bldP spid="10"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563562"/>
          </a:xfrm>
        </p:spPr>
        <p:txBody>
          <a:bodyPr>
            <a:normAutofit fontScale="90000"/>
          </a:bodyPr>
          <a:lstStyle/>
          <a:p>
            <a:r>
              <a:rPr lang="en-US" dirty="0" smtClean="0"/>
              <a:t>Physics Education Majors</a:t>
            </a:r>
            <a:endParaRPr lang="en-US" dirty="0"/>
          </a:p>
        </p:txBody>
      </p:sp>
      <p:graphicFrame>
        <p:nvGraphicFramePr>
          <p:cNvPr id="8" name="Diagram 7"/>
          <p:cNvGraphicFramePr/>
          <p:nvPr>
            <p:extLst>
              <p:ext uri="{D42A27DB-BD31-4B8C-83A1-F6EECF244321}">
                <p14:modId xmlns:p14="http://schemas.microsoft.com/office/powerpoint/2010/main" val="169885101"/>
              </p:ext>
            </p:extLst>
          </p:nvPr>
        </p:nvGraphicFramePr>
        <p:xfrm>
          <a:off x="533400" y="1397000"/>
          <a:ext cx="8305800" cy="500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68925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0" y="2362200"/>
            <a:ext cx="4343400" cy="3429000"/>
          </a:xfrm>
          <a:prstGeom prst="roundRect">
            <a:avLst/>
          </a:prstGeom>
          <a:solidFill>
            <a:schemeClr val="accent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707340" y="2945319"/>
            <a:ext cx="3962400" cy="2390955"/>
          </a:xfrm>
          <a:prstGeom prst="roundRect">
            <a:avLst/>
          </a:prstGeom>
          <a:solidFill>
            <a:schemeClr val="accent1">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 y="2362200"/>
            <a:ext cx="4343400" cy="3429000"/>
          </a:xfrm>
          <a:prstGeom prst="roundRect">
            <a:avLst/>
          </a:prstGeom>
          <a:solidFill>
            <a:schemeClr val="accent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06" y="76200"/>
            <a:ext cx="8915400" cy="914400"/>
          </a:xfrm>
        </p:spPr>
        <p:txBody>
          <a:bodyPr/>
          <a:lstStyle/>
          <a:p>
            <a:r>
              <a:rPr lang="en-US" dirty="0" smtClean="0">
                <a:solidFill>
                  <a:schemeClr val="tx1"/>
                </a:solidFill>
              </a:rPr>
              <a:t>A partnership in teacher development</a:t>
            </a:r>
            <a:endParaRPr lang="en-US" dirty="0">
              <a:solidFill>
                <a:schemeClr val="tx1"/>
              </a:solidFill>
            </a:endParaRPr>
          </a:p>
        </p:txBody>
      </p:sp>
      <p:sp>
        <p:nvSpPr>
          <p:cNvPr id="4" name="Text Placeholder 3"/>
          <p:cNvSpPr>
            <a:spLocks noGrp="1"/>
          </p:cNvSpPr>
          <p:nvPr>
            <p:ph type="body" idx="1"/>
          </p:nvPr>
        </p:nvSpPr>
        <p:spPr>
          <a:xfrm>
            <a:off x="533400" y="2220913"/>
            <a:ext cx="3963988" cy="639762"/>
          </a:xfrm>
        </p:spPr>
        <p:txBody>
          <a:bodyPr/>
          <a:lstStyle/>
          <a:p>
            <a:r>
              <a:rPr lang="en-US" dirty="0" smtClean="0">
                <a:solidFill>
                  <a:schemeClr val="bg1"/>
                </a:solidFill>
              </a:rPr>
              <a:t>“Physics First” program</a:t>
            </a:r>
            <a:r>
              <a:rPr lang="en-US" dirty="0" smtClean="0"/>
              <a:t>	</a:t>
            </a:r>
            <a:endParaRPr lang="en-US" dirty="0"/>
          </a:p>
        </p:txBody>
      </p:sp>
      <p:sp>
        <p:nvSpPr>
          <p:cNvPr id="6" name="Text Placeholder 5"/>
          <p:cNvSpPr>
            <a:spLocks noGrp="1"/>
          </p:cNvSpPr>
          <p:nvPr>
            <p:ph type="body" sz="quarter" idx="3"/>
          </p:nvPr>
        </p:nvSpPr>
        <p:spPr>
          <a:xfrm>
            <a:off x="5257800" y="2220913"/>
            <a:ext cx="3429000" cy="639762"/>
          </a:xfrm>
        </p:spPr>
        <p:txBody>
          <a:bodyPr>
            <a:normAutofit/>
          </a:bodyPr>
          <a:lstStyle/>
          <a:p>
            <a:r>
              <a:rPr lang="en-US" dirty="0" smtClean="0">
                <a:solidFill>
                  <a:schemeClr val="bg1"/>
                </a:solidFill>
              </a:rPr>
              <a:t>TOP Teachers</a:t>
            </a:r>
            <a:endParaRPr lang="en-US" dirty="0">
              <a:solidFill>
                <a:schemeClr val="bg1"/>
              </a:solidFill>
            </a:endParaRPr>
          </a:p>
        </p:txBody>
      </p:sp>
      <p:sp>
        <p:nvSpPr>
          <p:cNvPr id="7" name="Content Placeholder 6"/>
          <p:cNvSpPr>
            <a:spLocks noGrp="1"/>
          </p:cNvSpPr>
          <p:nvPr>
            <p:ph sz="quarter" idx="4"/>
          </p:nvPr>
        </p:nvSpPr>
        <p:spPr>
          <a:xfrm>
            <a:off x="4876800" y="3047999"/>
            <a:ext cx="3810000" cy="3809999"/>
          </a:xfrm>
        </p:spPr>
        <p:txBody>
          <a:bodyPr/>
          <a:lstStyle/>
          <a:p>
            <a:r>
              <a:rPr lang="en-US" dirty="0" smtClean="0"/>
              <a:t>Tomorrow’s Outstanding Physics Teachers</a:t>
            </a:r>
          </a:p>
          <a:p>
            <a:r>
              <a:rPr lang="en-US" dirty="0" smtClean="0"/>
              <a:t>Educating pre-service</a:t>
            </a:r>
          </a:p>
          <a:p>
            <a:r>
              <a:rPr lang="en-US" dirty="0" err="1" smtClean="0"/>
              <a:t>PhysTEC</a:t>
            </a:r>
            <a:r>
              <a:rPr lang="en-US" dirty="0" smtClean="0"/>
              <a:t> support</a:t>
            </a:r>
          </a:p>
          <a:p>
            <a:r>
              <a:rPr lang="en-US" dirty="0" smtClean="0"/>
              <a:t>Learning Assistants (LA)</a:t>
            </a:r>
            <a:endParaRPr lang="en-US" dirty="0"/>
          </a:p>
          <a:p>
            <a:pPr marL="0" indent="0">
              <a:buNone/>
            </a:pPr>
            <a:endParaRPr lang="en-US" dirty="0"/>
          </a:p>
        </p:txBody>
      </p:sp>
      <p:sp>
        <p:nvSpPr>
          <p:cNvPr id="18" name="Right Arrow 17"/>
          <p:cNvSpPr/>
          <p:nvPr/>
        </p:nvSpPr>
        <p:spPr>
          <a:xfrm flipH="1">
            <a:off x="2021006" y="5333998"/>
            <a:ext cx="5029200" cy="190500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New teachers trained in Physics First curriculum</a:t>
            </a:r>
            <a:endParaRPr lang="en-US" sz="2800" dirty="0">
              <a:solidFill>
                <a:schemeClr val="tx1"/>
              </a:solidFill>
            </a:endParaRPr>
          </a:p>
        </p:txBody>
      </p:sp>
      <p:sp>
        <p:nvSpPr>
          <p:cNvPr id="19" name="Right Arrow 18"/>
          <p:cNvSpPr/>
          <p:nvPr/>
        </p:nvSpPr>
        <p:spPr>
          <a:xfrm>
            <a:off x="2544058" y="812995"/>
            <a:ext cx="5743755" cy="201905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Field placements &amp; networking for future teachers</a:t>
            </a:r>
            <a:endParaRPr lang="en-US" sz="2800" dirty="0">
              <a:solidFill>
                <a:schemeClr val="tx1"/>
              </a:solidFill>
            </a:endParaRPr>
          </a:p>
        </p:txBody>
      </p:sp>
      <p:sp>
        <p:nvSpPr>
          <p:cNvPr id="9" name="Rounded Rectangle 8"/>
          <p:cNvSpPr/>
          <p:nvPr/>
        </p:nvSpPr>
        <p:spPr>
          <a:xfrm>
            <a:off x="448670" y="2928667"/>
            <a:ext cx="3962400" cy="2390955"/>
          </a:xfrm>
          <a:prstGeom prst="roundRect">
            <a:avLst/>
          </a:prstGeom>
          <a:solidFill>
            <a:schemeClr val="accent1">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2"/>
          </p:nvPr>
        </p:nvSpPr>
        <p:spPr>
          <a:xfrm>
            <a:off x="688477" y="3051923"/>
            <a:ext cx="3963988" cy="2503488"/>
          </a:xfrm>
        </p:spPr>
        <p:txBody>
          <a:bodyPr/>
          <a:lstStyle/>
          <a:p>
            <a:r>
              <a:rPr lang="en-US" dirty="0" smtClean="0"/>
              <a:t>A TIME for Physics First</a:t>
            </a:r>
          </a:p>
          <a:p>
            <a:r>
              <a:rPr lang="en-US" dirty="0" smtClean="0"/>
              <a:t>In-service professional development program</a:t>
            </a:r>
          </a:p>
          <a:p>
            <a:r>
              <a:rPr lang="en-US" dirty="0"/>
              <a:t>NSF MSP </a:t>
            </a:r>
            <a:r>
              <a:rPr lang="en-US" dirty="0" smtClean="0"/>
              <a:t>support</a:t>
            </a:r>
          </a:p>
          <a:p>
            <a:r>
              <a:rPr lang="en-US" dirty="0" smtClean="0"/>
              <a:t>Cooperating Teachers</a:t>
            </a:r>
            <a:endParaRPr lang="en-US" dirty="0"/>
          </a:p>
        </p:txBody>
      </p:sp>
    </p:spTree>
    <p:extLst>
      <p:ext uri="{BB962C8B-B14F-4D97-AF65-F5344CB8AC3E}">
        <p14:creationId xmlns:p14="http://schemas.microsoft.com/office/powerpoint/2010/main" val="46100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Getting to know each other</a:t>
            </a:r>
            <a:endParaRPr lang="en-US" dirty="0"/>
          </a:p>
        </p:txBody>
      </p:sp>
      <p:sp>
        <p:nvSpPr>
          <p:cNvPr id="6" name="Text Placeholder 5"/>
          <p:cNvSpPr>
            <a:spLocks noGrp="1"/>
          </p:cNvSpPr>
          <p:nvPr>
            <p:ph idx="1"/>
          </p:nvPr>
        </p:nvSpPr>
        <p:spPr>
          <a:xfrm>
            <a:off x="304800" y="1930400"/>
            <a:ext cx="7162801" cy="3880773"/>
          </a:xfrm>
        </p:spPr>
        <p:txBody>
          <a:bodyPr/>
          <a:lstStyle/>
          <a:p>
            <a:r>
              <a:rPr lang="en-US" sz="2400" b="1" dirty="0" smtClean="0"/>
              <a:t>Is there a shortage of physics teachers in your school/community?</a:t>
            </a:r>
          </a:p>
          <a:p>
            <a:r>
              <a:rPr lang="en-US" sz="2400" b="1" dirty="0" smtClean="0"/>
              <a:t>What have you done to recruit new highly qualified physics teachers?</a:t>
            </a:r>
            <a:endParaRPr lang="en-US" sz="2400" b="1" dirty="0"/>
          </a:p>
          <a:p>
            <a:r>
              <a:rPr lang="en-US" sz="2400" b="1" dirty="0" smtClean="0"/>
              <a:t>What opportunities do your future physics teachers have to prepare for teaching?</a:t>
            </a:r>
          </a:p>
          <a:p>
            <a:r>
              <a:rPr lang="en-US" sz="2400" b="1" dirty="0" smtClean="0"/>
              <a:t>Has it been successful?</a:t>
            </a:r>
          </a:p>
          <a:p>
            <a:endParaRPr lang="en-US" dirty="0" smtClean="0"/>
          </a:p>
          <a:p>
            <a:endParaRPr lang="en-US" dirty="0"/>
          </a:p>
        </p:txBody>
      </p:sp>
    </p:spTree>
    <p:extLst>
      <p:ext uri="{BB962C8B-B14F-4D97-AF65-F5344CB8AC3E}">
        <p14:creationId xmlns:p14="http://schemas.microsoft.com/office/powerpoint/2010/main" val="313585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87914"/>
            <a:ext cx="6347713" cy="1320800"/>
          </a:xfrm>
        </p:spPr>
        <p:txBody>
          <a:bodyPr/>
          <a:lstStyle/>
          <a:p>
            <a:r>
              <a:rPr lang="en-US" dirty="0" smtClean="0"/>
              <a:t>Recruiting</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05" y="902202"/>
            <a:ext cx="476310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747400" y="594260"/>
            <a:ext cx="2143536" cy="307777"/>
          </a:xfrm>
          <a:prstGeom prst="rect">
            <a:avLst/>
          </a:prstGeom>
          <a:noFill/>
        </p:spPr>
        <p:txBody>
          <a:bodyPr wrap="none" rtlCol="0">
            <a:spAutoFit/>
          </a:bodyPr>
          <a:lstStyle/>
          <a:p>
            <a:r>
              <a:rPr lang="en-US" b="1" dirty="0" smtClean="0"/>
              <a:t>Physics building HDTV</a:t>
            </a:r>
            <a:endParaRPr lang="en-US" b="1"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8910" y="135439"/>
            <a:ext cx="3087206"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098" y="3417131"/>
            <a:ext cx="2652712" cy="3440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72200" y="4195969"/>
            <a:ext cx="712054" cy="307777"/>
          </a:xfrm>
          <a:prstGeom prst="rect">
            <a:avLst/>
          </a:prstGeom>
          <a:noFill/>
        </p:spPr>
        <p:txBody>
          <a:bodyPr wrap="none" rtlCol="0">
            <a:spAutoFit/>
          </a:bodyPr>
          <a:lstStyle/>
          <a:p>
            <a:r>
              <a:rPr lang="en-US" b="1" dirty="0" smtClean="0"/>
              <a:t>Flyers</a:t>
            </a:r>
            <a:endParaRPr lang="en-US" b="1" dirty="0"/>
          </a:p>
        </p:txBody>
      </p:sp>
      <p:sp>
        <p:nvSpPr>
          <p:cNvPr id="3" name="TextBox 2"/>
          <p:cNvSpPr txBox="1"/>
          <p:nvPr/>
        </p:nvSpPr>
        <p:spPr>
          <a:xfrm>
            <a:off x="4762933" y="5334000"/>
            <a:ext cx="1507144" cy="307777"/>
          </a:xfrm>
          <a:prstGeom prst="rect">
            <a:avLst/>
          </a:prstGeom>
          <a:noFill/>
        </p:spPr>
        <p:txBody>
          <a:bodyPr wrap="none" rtlCol="0">
            <a:spAutoFit/>
          </a:bodyPr>
          <a:lstStyle/>
          <a:p>
            <a:r>
              <a:rPr lang="en-US" b="1" dirty="0" smtClean="0"/>
              <a:t>Bulletin Boards</a:t>
            </a:r>
            <a:endParaRPr lang="en-US" b="1" dirty="0"/>
          </a:p>
        </p:txBody>
      </p:sp>
    </p:spTree>
    <p:extLst>
      <p:ext uri="{BB962C8B-B14F-4D97-AF65-F5344CB8AC3E}">
        <p14:creationId xmlns:p14="http://schemas.microsoft.com/office/powerpoint/2010/main" val="384022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85800" y="1143000"/>
            <a:ext cx="6347714" cy="3880773"/>
          </a:xfrm>
        </p:spPr>
        <p:txBody>
          <a:bodyPr>
            <a:normAutofit/>
          </a:bodyPr>
          <a:lstStyle/>
          <a:p>
            <a:pPr marL="0" indent="0">
              <a:buNone/>
            </a:pPr>
            <a:endParaRPr lang="en-US" sz="2400" b="1" dirty="0" smtClean="0"/>
          </a:p>
          <a:p>
            <a:r>
              <a:rPr lang="en-US" sz="2400" b="1" dirty="0"/>
              <a:t>Physics pedagogy </a:t>
            </a:r>
            <a:r>
              <a:rPr lang="en-US" sz="2400" b="1" dirty="0" smtClean="0"/>
              <a:t>course</a:t>
            </a:r>
          </a:p>
          <a:p>
            <a:r>
              <a:rPr lang="en-US" sz="2400" b="1" dirty="0" smtClean="0"/>
              <a:t>Weekly Meetings</a:t>
            </a:r>
          </a:p>
          <a:p>
            <a:r>
              <a:rPr lang="en-US" sz="2400" b="1" dirty="0" smtClean="0"/>
              <a:t>Observing LA’s in their classrooms</a:t>
            </a:r>
          </a:p>
          <a:p>
            <a:r>
              <a:rPr lang="en-US" sz="2400" b="1" dirty="0" smtClean="0"/>
              <a:t>Observing science methods course presentations</a:t>
            </a:r>
          </a:p>
          <a:p>
            <a:r>
              <a:rPr lang="en-US" sz="2400" b="1" dirty="0" smtClean="0"/>
              <a:t>Mentoring</a:t>
            </a:r>
          </a:p>
          <a:p>
            <a:r>
              <a:rPr lang="en-US" sz="2400" b="1" dirty="0" smtClean="0"/>
              <a:t>Writing Letters of Recommendation</a:t>
            </a:r>
            <a:endParaRPr lang="en-US" sz="2400" b="1" dirty="0"/>
          </a:p>
        </p:txBody>
      </p:sp>
      <p:sp>
        <p:nvSpPr>
          <p:cNvPr id="5" name="Title 1"/>
          <p:cNvSpPr>
            <a:spLocks noGrp="1"/>
          </p:cNvSpPr>
          <p:nvPr>
            <p:ph type="title"/>
          </p:nvPr>
        </p:nvSpPr>
        <p:spPr/>
        <p:txBody>
          <a:bodyPr/>
          <a:lstStyle/>
          <a:p>
            <a:r>
              <a:rPr lang="en-US" dirty="0" smtClean="0"/>
              <a:t>Preparing LAs</a:t>
            </a:r>
            <a:endParaRPr lang="en-US" dirty="0"/>
          </a:p>
        </p:txBody>
      </p:sp>
    </p:spTree>
    <p:extLst>
      <p:ext uri="{BB962C8B-B14F-4D97-AF65-F5344CB8AC3E}">
        <p14:creationId xmlns:p14="http://schemas.microsoft.com/office/powerpoint/2010/main" val="143443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Weekly meeting with TIR</a:t>
            </a:r>
            <a:endParaRPr lang="en-US" dirty="0"/>
          </a:p>
        </p:txBody>
      </p:sp>
      <p:sp>
        <p:nvSpPr>
          <p:cNvPr id="6" name="Text Placeholder 5"/>
          <p:cNvSpPr>
            <a:spLocks noGrp="1"/>
          </p:cNvSpPr>
          <p:nvPr>
            <p:ph idx="1"/>
          </p:nvPr>
        </p:nvSpPr>
        <p:spPr>
          <a:xfrm>
            <a:off x="457200" y="1270000"/>
            <a:ext cx="8229600" cy="4830762"/>
          </a:xfrm>
        </p:spPr>
        <p:txBody>
          <a:bodyPr/>
          <a:lstStyle/>
          <a:p>
            <a:pPr lvl="0"/>
            <a:r>
              <a:rPr lang="en-US" b="1" dirty="0" smtClean="0">
                <a:solidFill>
                  <a:srgbClr val="0070C0"/>
                </a:solidFill>
              </a:rPr>
              <a:t>Teaching Prep:</a:t>
            </a:r>
          </a:p>
          <a:p>
            <a:pPr lvl="1"/>
            <a:r>
              <a:rPr lang="en-US" sz="1800" b="1" dirty="0" smtClean="0"/>
              <a:t>Physics </a:t>
            </a:r>
            <a:r>
              <a:rPr lang="en-US" sz="1800" b="1" dirty="0"/>
              <a:t>Content</a:t>
            </a:r>
          </a:p>
          <a:p>
            <a:pPr lvl="1"/>
            <a:r>
              <a:rPr lang="en-US" sz="1800" b="1" dirty="0"/>
              <a:t>Modeling Physics Pedagogy</a:t>
            </a:r>
          </a:p>
          <a:p>
            <a:pPr lvl="1"/>
            <a:r>
              <a:rPr lang="en-US" sz="1800" b="1" dirty="0"/>
              <a:t>Questioning Strategies</a:t>
            </a:r>
          </a:p>
          <a:p>
            <a:pPr lvl="1"/>
            <a:r>
              <a:rPr lang="en-US" sz="1800" b="1" dirty="0"/>
              <a:t>Student Interaction Strategies</a:t>
            </a:r>
          </a:p>
          <a:p>
            <a:pPr lvl="1"/>
            <a:r>
              <a:rPr lang="en-US" sz="1800" b="1" dirty="0"/>
              <a:t>Issues in the Classroom (Individual)</a:t>
            </a:r>
          </a:p>
          <a:p>
            <a:r>
              <a:rPr lang="en-US" b="1" dirty="0" smtClean="0">
                <a:solidFill>
                  <a:srgbClr val="0070C0"/>
                </a:solidFill>
              </a:rPr>
              <a:t>Logistics</a:t>
            </a:r>
          </a:p>
          <a:p>
            <a:pPr lvl="1"/>
            <a:r>
              <a:rPr lang="en-US" sz="1800" b="1" dirty="0" smtClean="0"/>
              <a:t>Classroom Procedures and Expectations</a:t>
            </a:r>
            <a:endParaRPr lang="en-US" sz="1800" b="1" dirty="0"/>
          </a:p>
          <a:p>
            <a:pPr lvl="1"/>
            <a:r>
              <a:rPr lang="en-US" sz="1800" b="1" dirty="0" smtClean="0"/>
              <a:t>Safety </a:t>
            </a:r>
            <a:r>
              <a:rPr lang="en-US" sz="1800" b="1" dirty="0"/>
              <a:t>Issues</a:t>
            </a:r>
          </a:p>
          <a:p>
            <a:pPr lvl="1"/>
            <a:r>
              <a:rPr lang="en-US" sz="1800" b="1" dirty="0" smtClean="0"/>
              <a:t>Responsibilities</a:t>
            </a:r>
          </a:p>
        </p:txBody>
      </p:sp>
    </p:spTree>
    <p:extLst>
      <p:ext uri="{BB962C8B-B14F-4D97-AF65-F5344CB8AC3E}">
        <p14:creationId xmlns:p14="http://schemas.microsoft.com/office/powerpoint/2010/main" val="229103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fade">
                                      <p:cBhvr>
                                        <p:cTn id="30" dur="500"/>
                                        <p:tgtEl>
                                          <p:spTgt spid="6">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fade">
                                      <p:cBhvr>
                                        <p:cTn id="33" dur="500"/>
                                        <p:tgtEl>
                                          <p:spTgt spid="6">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xEl>
                                              <p:pRg st="9" end="9"/>
                                            </p:txEl>
                                          </p:spTgt>
                                        </p:tgtEl>
                                        <p:attrNameLst>
                                          <p:attrName>style.visibility</p:attrName>
                                        </p:attrNameLst>
                                      </p:cBhvr>
                                      <p:to>
                                        <p:strVal val="visible"/>
                                      </p:to>
                                    </p:set>
                                    <p:animEffect transition="in" filter="fade">
                                      <p:cBhvr>
                                        <p:cTn id="36"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TIR as Logistics Guru</a:t>
            </a:r>
            <a:endParaRPr lang="en-US" dirty="0"/>
          </a:p>
        </p:txBody>
      </p:sp>
      <p:sp>
        <p:nvSpPr>
          <p:cNvPr id="6" name="Text Placeholder 5"/>
          <p:cNvSpPr>
            <a:spLocks noGrp="1"/>
          </p:cNvSpPr>
          <p:nvPr>
            <p:ph idx="1"/>
          </p:nvPr>
        </p:nvSpPr>
        <p:spPr>
          <a:xfrm>
            <a:off x="609598" y="1295400"/>
            <a:ext cx="6858001" cy="5029200"/>
          </a:xfrm>
        </p:spPr>
        <p:txBody>
          <a:bodyPr>
            <a:normAutofit lnSpcReduction="10000"/>
          </a:bodyPr>
          <a:lstStyle/>
          <a:p>
            <a:r>
              <a:rPr lang="en-US" sz="2600" b="1" dirty="0" smtClean="0">
                <a:solidFill>
                  <a:srgbClr val="0070C0"/>
                </a:solidFill>
              </a:rPr>
              <a:t>Field placement</a:t>
            </a:r>
          </a:p>
          <a:p>
            <a:pPr lvl="1"/>
            <a:r>
              <a:rPr lang="en-US" sz="2000" b="1" dirty="0" smtClean="0"/>
              <a:t>COE placement officer</a:t>
            </a:r>
          </a:p>
          <a:p>
            <a:pPr lvl="1"/>
            <a:r>
              <a:rPr lang="en-US" sz="2000" b="1" dirty="0" smtClean="0"/>
              <a:t>Selecting cooperating teachers</a:t>
            </a:r>
          </a:p>
          <a:p>
            <a:pPr lvl="1"/>
            <a:r>
              <a:rPr lang="en-US" sz="2000" b="1" dirty="0" smtClean="0"/>
              <a:t>Coordinating teacher &amp; LA schedules</a:t>
            </a:r>
          </a:p>
          <a:p>
            <a:r>
              <a:rPr lang="en-US" sz="2600" b="1" dirty="0" smtClean="0">
                <a:solidFill>
                  <a:srgbClr val="0070C0"/>
                </a:solidFill>
              </a:rPr>
              <a:t>Paperwork</a:t>
            </a:r>
          </a:p>
          <a:p>
            <a:pPr lvl="1"/>
            <a:r>
              <a:rPr lang="en-US" sz="2000" b="1" dirty="0" smtClean="0"/>
              <a:t>Background checks</a:t>
            </a:r>
          </a:p>
          <a:p>
            <a:pPr lvl="1"/>
            <a:r>
              <a:rPr lang="en-US" sz="2000" b="1" dirty="0" smtClean="0"/>
              <a:t>Hiring process</a:t>
            </a:r>
          </a:p>
          <a:p>
            <a:pPr lvl="1"/>
            <a:r>
              <a:rPr lang="en-US" sz="2000" b="1" dirty="0" smtClean="0"/>
              <a:t>Photo releases, </a:t>
            </a:r>
            <a:r>
              <a:rPr lang="en-US" sz="2000" b="1" dirty="0" err="1" smtClean="0"/>
              <a:t>etc</a:t>
            </a:r>
            <a:endParaRPr lang="en-US" sz="2000" b="1" dirty="0" smtClean="0"/>
          </a:p>
          <a:p>
            <a:pPr lvl="1"/>
            <a:r>
              <a:rPr lang="en-US" sz="2000" b="1" dirty="0" smtClean="0"/>
              <a:t>Payroll</a:t>
            </a:r>
          </a:p>
          <a:p>
            <a:r>
              <a:rPr lang="en-US" sz="2600" b="1" dirty="0" smtClean="0">
                <a:solidFill>
                  <a:srgbClr val="0070C0"/>
                </a:solidFill>
              </a:rPr>
              <a:t>Balancing field credit vs paid LA hours</a:t>
            </a:r>
          </a:p>
          <a:p>
            <a:pPr marL="0" indent="0">
              <a:buNone/>
            </a:pPr>
            <a:r>
              <a:rPr lang="en-US" sz="2600" b="1" dirty="0">
                <a:solidFill>
                  <a:srgbClr val="0070C0"/>
                </a:solidFill>
              </a:rPr>
              <a:t> </a:t>
            </a:r>
            <a:r>
              <a:rPr lang="en-US" sz="2600" b="1" dirty="0" smtClean="0">
                <a:solidFill>
                  <a:srgbClr val="0070C0"/>
                </a:solidFill>
              </a:rPr>
              <a:t>    (no double dipping!)</a:t>
            </a:r>
          </a:p>
          <a:p>
            <a:pPr lvl="1"/>
            <a:endParaRPr lang="en-US" dirty="0" smtClean="0"/>
          </a:p>
        </p:txBody>
      </p:sp>
    </p:spTree>
    <p:extLst>
      <p:ext uri="{BB962C8B-B14F-4D97-AF65-F5344CB8AC3E}">
        <p14:creationId xmlns:p14="http://schemas.microsoft.com/office/powerpoint/2010/main" val="357108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fade">
                                      <p:cBhvr>
                                        <p:cTn id="30" dur="500"/>
                                        <p:tgtEl>
                                          <p:spTgt spid="6">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fade">
                                      <p:cBhvr>
                                        <p:cTn id="33" dur="500"/>
                                        <p:tgtEl>
                                          <p:spTgt spid="6">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xEl>
                                              <p:pRg st="9" end="9"/>
                                            </p:txEl>
                                          </p:spTgt>
                                        </p:tgtEl>
                                        <p:attrNameLst>
                                          <p:attrName>style.visibility</p:attrName>
                                        </p:attrNameLst>
                                      </p:cBhvr>
                                      <p:to>
                                        <p:strVal val="visible"/>
                                      </p:to>
                                    </p:set>
                                    <p:animEffect transition="in" filter="fade">
                                      <p:cBhvr>
                                        <p:cTn id="38" dur="500"/>
                                        <p:tgtEl>
                                          <p:spTgt spid="6">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Effect transition="in" filter="fade">
                                      <p:cBhvr>
                                        <p:cTn id="43"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057400"/>
            <a:ext cx="6347714" cy="1320800"/>
          </a:xfrm>
        </p:spPr>
        <p:txBody>
          <a:bodyPr>
            <a:normAutofit/>
          </a:bodyPr>
          <a:lstStyle/>
          <a:p>
            <a:r>
              <a:rPr lang="en-US" sz="6000" dirty="0" smtClean="0"/>
              <a:t>Results</a:t>
            </a:r>
            <a:endParaRPr lang="en-US" sz="6000" dirty="0"/>
          </a:p>
        </p:txBody>
      </p:sp>
    </p:spTree>
    <p:extLst>
      <p:ext uri="{BB962C8B-B14F-4D97-AF65-F5344CB8AC3E}">
        <p14:creationId xmlns:p14="http://schemas.microsoft.com/office/powerpoint/2010/main" val="35938146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41418966"/>
              </p:ext>
            </p:extLst>
          </p:nvPr>
        </p:nvGraphicFramePr>
        <p:xfrm>
          <a:off x="381000" y="381000"/>
          <a:ext cx="8458200" cy="6096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029200" y="2438400"/>
            <a:ext cx="2971800" cy="1200329"/>
          </a:xfrm>
          <a:prstGeom prst="rect">
            <a:avLst/>
          </a:prstGeom>
          <a:solidFill>
            <a:schemeClr val="bg1"/>
          </a:solidFill>
        </p:spPr>
        <p:txBody>
          <a:bodyPr wrap="square" rtlCol="0">
            <a:spAutoFit/>
          </a:bodyPr>
          <a:lstStyle/>
          <a:p>
            <a:r>
              <a:rPr lang="en-US" sz="2400" dirty="0" smtClean="0"/>
              <a:t>Only 1 of the 19 respondents had a decreased interest</a:t>
            </a:r>
            <a:endParaRPr lang="en-US" sz="2400" dirty="0"/>
          </a:p>
        </p:txBody>
      </p:sp>
    </p:spTree>
    <p:extLst>
      <p:ext uri="{BB962C8B-B14F-4D97-AF65-F5344CB8AC3E}">
        <p14:creationId xmlns:p14="http://schemas.microsoft.com/office/powerpoint/2010/main" val="80908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652298865"/>
              </p:ext>
            </p:extLst>
          </p:nvPr>
        </p:nvGraphicFramePr>
        <p:xfrm>
          <a:off x="152400" y="1143000"/>
          <a:ext cx="83820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762000" y="0"/>
            <a:ext cx="8153401" cy="954107"/>
          </a:xfrm>
          <a:prstGeom prst="rect">
            <a:avLst/>
          </a:prstGeom>
          <a:noFill/>
        </p:spPr>
        <p:txBody>
          <a:bodyPr wrap="square" rtlCol="0">
            <a:spAutoFit/>
          </a:bodyPr>
          <a:lstStyle/>
          <a:p>
            <a:pPr algn="ctr"/>
            <a:r>
              <a:rPr lang="en-US" sz="2800" dirty="0" smtClean="0"/>
              <a:t>Did your interest in becoming a high school teacher increase, decrease, or remain the same?</a:t>
            </a:r>
            <a:endParaRPr lang="en-US" sz="2800" dirty="0"/>
          </a:p>
        </p:txBody>
      </p:sp>
    </p:spTree>
    <p:extLst>
      <p:ext uri="{BB962C8B-B14F-4D97-AF65-F5344CB8AC3E}">
        <p14:creationId xmlns:p14="http://schemas.microsoft.com/office/powerpoint/2010/main" val="23587785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77312" cy="650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07356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TIR Inspiring Future Teachers</a:t>
            </a:r>
            <a:endParaRPr lang="en-US" dirty="0"/>
          </a:p>
        </p:txBody>
      </p:sp>
      <p:sp>
        <p:nvSpPr>
          <p:cNvPr id="6" name="Text Placeholder 5"/>
          <p:cNvSpPr>
            <a:spLocks noGrp="1"/>
          </p:cNvSpPr>
          <p:nvPr>
            <p:ph idx="1"/>
          </p:nvPr>
        </p:nvSpPr>
        <p:spPr>
          <a:xfrm>
            <a:off x="457200" y="1371600"/>
            <a:ext cx="8229600" cy="4525962"/>
          </a:xfrm>
        </p:spPr>
        <p:txBody>
          <a:bodyPr/>
          <a:lstStyle/>
          <a:p>
            <a:r>
              <a:rPr lang="en-US" dirty="0" smtClean="0">
                <a:solidFill>
                  <a:schemeClr val="bg1">
                    <a:lumMod val="75000"/>
                  </a:schemeClr>
                </a:solidFill>
              </a:rPr>
              <a:t> Missouri’s needs &amp; MU’s numbers</a:t>
            </a:r>
          </a:p>
          <a:p>
            <a:r>
              <a:rPr lang="en-US" dirty="0" smtClean="0">
                <a:solidFill>
                  <a:schemeClr val="bg1">
                    <a:lumMod val="75000"/>
                  </a:schemeClr>
                </a:solidFill>
              </a:rPr>
              <a:t> Selling Teaching</a:t>
            </a:r>
            <a:endParaRPr lang="en-US" dirty="0">
              <a:solidFill>
                <a:schemeClr val="bg1">
                  <a:lumMod val="75000"/>
                </a:schemeClr>
              </a:solidFill>
            </a:endParaRPr>
          </a:p>
          <a:p>
            <a:pPr lvl="1"/>
            <a:r>
              <a:rPr lang="en-US" dirty="0" smtClean="0">
                <a:solidFill>
                  <a:schemeClr val="bg1">
                    <a:lumMod val="75000"/>
                  </a:schemeClr>
                </a:solidFill>
              </a:rPr>
              <a:t>Physics First Uniform Motion labs </a:t>
            </a:r>
          </a:p>
          <a:p>
            <a:r>
              <a:rPr lang="en-US" dirty="0" smtClean="0">
                <a:solidFill>
                  <a:schemeClr val="bg1">
                    <a:lumMod val="75000"/>
                  </a:schemeClr>
                </a:solidFill>
              </a:rPr>
              <a:t> What Learning Assistants do</a:t>
            </a:r>
          </a:p>
          <a:p>
            <a:r>
              <a:rPr lang="en-US" dirty="0" smtClean="0">
                <a:solidFill>
                  <a:schemeClr val="bg1">
                    <a:lumMod val="75000"/>
                  </a:schemeClr>
                </a:solidFill>
              </a:rPr>
              <a:t> The role of Teacher in Residence</a:t>
            </a:r>
          </a:p>
          <a:p>
            <a:pPr lvl="1"/>
            <a:r>
              <a:rPr lang="en-US" dirty="0" smtClean="0">
                <a:solidFill>
                  <a:schemeClr val="bg1">
                    <a:lumMod val="75000"/>
                  </a:schemeClr>
                </a:solidFill>
              </a:rPr>
              <a:t>Fostering partnerships</a:t>
            </a:r>
          </a:p>
          <a:p>
            <a:pPr lvl="1"/>
            <a:r>
              <a:rPr lang="en-US" dirty="0" smtClean="0">
                <a:solidFill>
                  <a:schemeClr val="bg1">
                    <a:lumMod val="75000"/>
                  </a:schemeClr>
                </a:solidFill>
              </a:rPr>
              <a:t>Recruiting LAs</a:t>
            </a:r>
          </a:p>
          <a:p>
            <a:pPr lvl="1"/>
            <a:r>
              <a:rPr lang="en-US" dirty="0" smtClean="0">
                <a:solidFill>
                  <a:schemeClr val="bg1">
                    <a:lumMod val="75000"/>
                  </a:schemeClr>
                </a:solidFill>
              </a:rPr>
              <a:t>Preparing LAs</a:t>
            </a:r>
            <a:endParaRPr lang="en-US" dirty="0">
              <a:solidFill>
                <a:schemeClr val="bg1">
                  <a:lumMod val="75000"/>
                </a:schemeClr>
              </a:solidFill>
            </a:endParaRPr>
          </a:p>
          <a:p>
            <a:pPr lvl="1"/>
            <a:r>
              <a:rPr lang="en-US" dirty="0" smtClean="0">
                <a:solidFill>
                  <a:schemeClr val="bg1">
                    <a:lumMod val="75000"/>
                  </a:schemeClr>
                </a:solidFill>
              </a:rPr>
              <a:t>Handling Logistics</a:t>
            </a:r>
          </a:p>
          <a:p>
            <a:r>
              <a:rPr lang="en-US" sz="2400" b="1" dirty="0" smtClean="0">
                <a:solidFill>
                  <a:schemeClr val="bg1">
                    <a:lumMod val="75000"/>
                  </a:schemeClr>
                </a:solidFill>
              </a:rPr>
              <a:t> </a:t>
            </a:r>
            <a:r>
              <a:rPr lang="en-US" sz="2400" b="1" dirty="0" smtClean="0">
                <a:solidFill>
                  <a:schemeClr val="tx1"/>
                </a:solidFill>
              </a:rPr>
              <a:t>Challenges</a:t>
            </a:r>
          </a:p>
          <a:p>
            <a:r>
              <a:rPr lang="en-US" dirty="0" smtClean="0">
                <a:solidFill>
                  <a:schemeClr val="bg1">
                    <a:lumMod val="75000"/>
                  </a:schemeClr>
                </a:solidFill>
              </a:rPr>
              <a:t> Sustainability in the Future</a:t>
            </a:r>
          </a:p>
          <a:p>
            <a:pPr lvl="1"/>
            <a:endParaRPr lang="en-US" dirty="0" smtClean="0"/>
          </a:p>
        </p:txBody>
      </p:sp>
    </p:spTree>
    <p:extLst>
      <p:ext uri="{BB962C8B-B14F-4D97-AF65-F5344CB8AC3E}">
        <p14:creationId xmlns:p14="http://schemas.microsoft.com/office/powerpoint/2010/main" val="11081649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Challenges</a:t>
            </a:r>
            <a:endParaRPr lang="en-US" dirty="0"/>
          </a:p>
        </p:txBody>
      </p:sp>
      <p:sp>
        <p:nvSpPr>
          <p:cNvPr id="6" name="Text Placeholder 5"/>
          <p:cNvSpPr>
            <a:spLocks noGrp="1"/>
          </p:cNvSpPr>
          <p:nvPr>
            <p:ph idx="1"/>
          </p:nvPr>
        </p:nvSpPr>
        <p:spPr>
          <a:xfrm>
            <a:off x="609598" y="1524000"/>
            <a:ext cx="6858002" cy="3880773"/>
          </a:xfrm>
        </p:spPr>
        <p:txBody>
          <a:bodyPr>
            <a:normAutofit/>
          </a:bodyPr>
          <a:lstStyle/>
          <a:p>
            <a:r>
              <a:rPr lang="en-US" sz="2400" b="1" dirty="0" smtClean="0"/>
              <a:t>Physics First teacher turnover</a:t>
            </a:r>
          </a:p>
          <a:p>
            <a:r>
              <a:rPr lang="en-US" sz="2400" b="1" dirty="0" smtClean="0"/>
              <a:t>Recruiting &amp; completing the hire</a:t>
            </a:r>
          </a:p>
          <a:p>
            <a:r>
              <a:rPr lang="en-US" sz="2400" b="1" dirty="0" smtClean="0"/>
              <a:t>Scheduling</a:t>
            </a:r>
          </a:p>
          <a:p>
            <a:r>
              <a:rPr lang="en-US" sz="2400" b="1" dirty="0" smtClean="0"/>
              <a:t>Funding</a:t>
            </a:r>
          </a:p>
          <a:p>
            <a:r>
              <a:rPr lang="en-US" sz="2400" b="1" dirty="0" smtClean="0"/>
              <a:t>College of Education decided to no longer offer the post-baccalaureate program.</a:t>
            </a:r>
            <a:endParaRPr lang="en-US" sz="2400" b="1" dirty="0"/>
          </a:p>
        </p:txBody>
      </p:sp>
    </p:spTree>
    <p:extLst>
      <p:ext uri="{BB962C8B-B14F-4D97-AF65-F5344CB8AC3E}">
        <p14:creationId xmlns:p14="http://schemas.microsoft.com/office/powerpoint/2010/main" val="342920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TIR Inspiring Future Teachers</a:t>
            </a:r>
            <a:endParaRPr lang="en-US" dirty="0"/>
          </a:p>
        </p:txBody>
      </p:sp>
      <p:sp>
        <p:nvSpPr>
          <p:cNvPr id="6" name="Text Placeholder 5"/>
          <p:cNvSpPr>
            <a:spLocks noGrp="1"/>
          </p:cNvSpPr>
          <p:nvPr>
            <p:ph idx="1"/>
          </p:nvPr>
        </p:nvSpPr>
        <p:spPr>
          <a:xfrm>
            <a:off x="457200" y="1371600"/>
            <a:ext cx="8229600" cy="4525962"/>
          </a:xfrm>
        </p:spPr>
        <p:txBody>
          <a:bodyPr/>
          <a:lstStyle/>
          <a:p>
            <a:r>
              <a:rPr lang="en-US" dirty="0" smtClean="0"/>
              <a:t> </a:t>
            </a:r>
            <a:r>
              <a:rPr lang="en-US" sz="2400" b="1" dirty="0" smtClean="0"/>
              <a:t>Missouri’s needs &amp; MU’s numbers</a:t>
            </a:r>
          </a:p>
          <a:p>
            <a:r>
              <a:rPr lang="en-US" dirty="0" smtClean="0"/>
              <a:t> </a:t>
            </a:r>
            <a:r>
              <a:rPr lang="en-US" dirty="0" smtClean="0">
                <a:solidFill>
                  <a:schemeClr val="bg1">
                    <a:lumMod val="85000"/>
                  </a:schemeClr>
                </a:solidFill>
              </a:rPr>
              <a:t>Selling Teaching</a:t>
            </a:r>
            <a:endParaRPr lang="en-US" dirty="0">
              <a:solidFill>
                <a:schemeClr val="bg1">
                  <a:lumMod val="85000"/>
                </a:schemeClr>
              </a:solidFill>
            </a:endParaRPr>
          </a:p>
          <a:p>
            <a:pPr lvl="1"/>
            <a:r>
              <a:rPr lang="en-US" dirty="0" smtClean="0">
                <a:solidFill>
                  <a:schemeClr val="bg1">
                    <a:lumMod val="85000"/>
                  </a:schemeClr>
                </a:solidFill>
              </a:rPr>
              <a:t>Physics First Uniform Motion labs </a:t>
            </a:r>
          </a:p>
          <a:p>
            <a:r>
              <a:rPr lang="en-US" dirty="0" smtClean="0">
                <a:solidFill>
                  <a:schemeClr val="bg1">
                    <a:lumMod val="85000"/>
                  </a:schemeClr>
                </a:solidFill>
              </a:rPr>
              <a:t> What Learning Assistants do</a:t>
            </a:r>
          </a:p>
          <a:p>
            <a:r>
              <a:rPr lang="en-US" dirty="0" smtClean="0">
                <a:solidFill>
                  <a:schemeClr val="bg1">
                    <a:lumMod val="85000"/>
                  </a:schemeClr>
                </a:solidFill>
              </a:rPr>
              <a:t> The role of Teacher in Residence</a:t>
            </a:r>
          </a:p>
          <a:p>
            <a:pPr lvl="1"/>
            <a:r>
              <a:rPr lang="en-US" dirty="0" smtClean="0">
                <a:solidFill>
                  <a:schemeClr val="bg1">
                    <a:lumMod val="85000"/>
                  </a:schemeClr>
                </a:solidFill>
              </a:rPr>
              <a:t>Fostering partnerships</a:t>
            </a:r>
          </a:p>
          <a:p>
            <a:pPr lvl="1"/>
            <a:r>
              <a:rPr lang="en-US" dirty="0" smtClean="0">
                <a:solidFill>
                  <a:schemeClr val="bg1">
                    <a:lumMod val="85000"/>
                  </a:schemeClr>
                </a:solidFill>
              </a:rPr>
              <a:t>Preparing LAs</a:t>
            </a:r>
            <a:endParaRPr lang="en-US" dirty="0">
              <a:solidFill>
                <a:schemeClr val="bg1">
                  <a:lumMod val="85000"/>
                </a:schemeClr>
              </a:solidFill>
            </a:endParaRPr>
          </a:p>
          <a:p>
            <a:pPr lvl="1"/>
            <a:r>
              <a:rPr lang="en-US" dirty="0" smtClean="0">
                <a:solidFill>
                  <a:schemeClr val="bg1">
                    <a:lumMod val="85000"/>
                  </a:schemeClr>
                </a:solidFill>
              </a:rPr>
              <a:t>Handling Logistics</a:t>
            </a:r>
          </a:p>
          <a:p>
            <a:r>
              <a:rPr lang="en-US" dirty="0" smtClean="0">
                <a:solidFill>
                  <a:schemeClr val="bg1">
                    <a:lumMod val="85000"/>
                  </a:schemeClr>
                </a:solidFill>
              </a:rPr>
              <a:t> Challenges</a:t>
            </a:r>
          </a:p>
          <a:p>
            <a:r>
              <a:rPr lang="en-US" dirty="0" smtClean="0">
                <a:solidFill>
                  <a:schemeClr val="bg1">
                    <a:lumMod val="85000"/>
                  </a:schemeClr>
                </a:solidFill>
              </a:rPr>
              <a:t> Sustainability in the Future</a:t>
            </a:r>
          </a:p>
          <a:p>
            <a:pPr lvl="1"/>
            <a:endParaRPr lang="en-US" dirty="0" smtClean="0"/>
          </a:p>
        </p:txBody>
      </p:sp>
    </p:spTree>
    <p:extLst>
      <p:ext uri="{BB962C8B-B14F-4D97-AF65-F5344CB8AC3E}">
        <p14:creationId xmlns:p14="http://schemas.microsoft.com/office/powerpoint/2010/main" val="733095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TIR Inspiring Future Teachers</a:t>
            </a:r>
            <a:endParaRPr lang="en-US" dirty="0"/>
          </a:p>
        </p:txBody>
      </p:sp>
      <p:sp>
        <p:nvSpPr>
          <p:cNvPr id="6" name="Text Placeholder 5"/>
          <p:cNvSpPr>
            <a:spLocks noGrp="1"/>
          </p:cNvSpPr>
          <p:nvPr>
            <p:ph idx="1"/>
          </p:nvPr>
        </p:nvSpPr>
        <p:spPr>
          <a:xfrm>
            <a:off x="457200" y="1371600"/>
            <a:ext cx="8229600" cy="4525962"/>
          </a:xfrm>
        </p:spPr>
        <p:txBody>
          <a:bodyPr/>
          <a:lstStyle/>
          <a:p>
            <a:r>
              <a:rPr lang="en-US" dirty="0" smtClean="0">
                <a:solidFill>
                  <a:schemeClr val="bg1">
                    <a:lumMod val="75000"/>
                  </a:schemeClr>
                </a:solidFill>
              </a:rPr>
              <a:t> </a:t>
            </a:r>
            <a:r>
              <a:rPr lang="en-US" dirty="0" smtClean="0">
                <a:solidFill>
                  <a:schemeClr val="bg1">
                    <a:lumMod val="85000"/>
                  </a:schemeClr>
                </a:solidFill>
              </a:rPr>
              <a:t>Missouri’s needs &amp; MU’s numbers</a:t>
            </a:r>
          </a:p>
          <a:p>
            <a:r>
              <a:rPr lang="en-US" dirty="0" smtClean="0">
                <a:solidFill>
                  <a:schemeClr val="bg1">
                    <a:lumMod val="85000"/>
                  </a:schemeClr>
                </a:solidFill>
              </a:rPr>
              <a:t> Selling Teaching</a:t>
            </a:r>
            <a:endParaRPr lang="en-US" dirty="0">
              <a:solidFill>
                <a:schemeClr val="bg1">
                  <a:lumMod val="85000"/>
                </a:schemeClr>
              </a:solidFill>
            </a:endParaRPr>
          </a:p>
          <a:p>
            <a:pPr lvl="1"/>
            <a:r>
              <a:rPr lang="en-US" dirty="0" smtClean="0">
                <a:solidFill>
                  <a:schemeClr val="bg1">
                    <a:lumMod val="85000"/>
                  </a:schemeClr>
                </a:solidFill>
              </a:rPr>
              <a:t>Physics First Uniform Motion labs </a:t>
            </a:r>
          </a:p>
          <a:p>
            <a:r>
              <a:rPr lang="en-US" dirty="0" smtClean="0">
                <a:solidFill>
                  <a:schemeClr val="bg1">
                    <a:lumMod val="85000"/>
                  </a:schemeClr>
                </a:solidFill>
              </a:rPr>
              <a:t> What Learning Assistants do</a:t>
            </a:r>
          </a:p>
          <a:p>
            <a:r>
              <a:rPr lang="en-US" dirty="0" smtClean="0">
                <a:solidFill>
                  <a:schemeClr val="bg1">
                    <a:lumMod val="85000"/>
                  </a:schemeClr>
                </a:solidFill>
              </a:rPr>
              <a:t> The role of Teacher in Residence</a:t>
            </a:r>
          </a:p>
          <a:p>
            <a:pPr lvl="1"/>
            <a:r>
              <a:rPr lang="en-US" dirty="0" smtClean="0">
                <a:solidFill>
                  <a:schemeClr val="bg1">
                    <a:lumMod val="85000"/>
                  </a:schemeClr>
                </a:solidFill>
              </a:rPr>
              <a:t>Fostering partnerships</a:t>
            </a:r>
          </a:p>
          <a:p>
            <a:pPr lvl="1"/>
            <a:r>
              <a:rPr lang="en-US" dirty="0" smtClean="0">
                <a:solidFill>
                  <a:schemeClr val="bg1">
                    <a:lumMod val="85000"/>
                  </a:schemeClr>
                </a:solidFill>
              </a:rPr>
              <a:t>Recruiting LAs</a:t>
            </a:r>
          </a:p>
          <a:p>
            <a:pPr lvl="1"/>
            <a:r>
              <a:rPr lang="en-US" dirty="0" smtClean="0">
                <a:solidFill>
                  <a:schemeClr val="bg1">
                    <a:lumMod val="85000"/>
                  </a:schemeClr>
                </a:solidFill>
              </a:rPr>
              <a:t>Preparing LAs</a:t>
            </a:r>
            <a:endParaRPr lang="en-US" dirty="0">
              <a:solidFill>
                <a:schemeClr val="bg1">
                  <a:lumMod val="85000"/>
                </a:schemeClr>
              </a:solidFill>
            </a:endParaRPr>
          </a:p>
          <a:p>
            <a:pPr lvl="1"/>
            <a:r>
              <a:rPr lang="en-US" dirty="0" smtClean="0">
                <a:solidFill>
                  <a:schemeClr val="bg1">
                    <a:lumMod val="85000"/>
                  </a:schemeClr>
                </a:solidFill>
              </a:rPr>
              <a:t>Handling Logistics</a:t>
            </a:r>
          </a:p>
          <a:p>
            <a:r>
              <a:rPr lang="en-US" sz="2400" b="1" dirty="0" smtClean="0">
                <a:solidFill>
                  <a:schemeClr val="bg1">
                    <a:lumMod val="85000"/>
                  </a:schemeClr>
                </a:solidFill>
              </a:rPr>
              <a:t> </a:t>
            </a:r>
            <a:r>
              <a:rPr lang="en-US" sz="1600" dirty="0" smtClean="0">
                <a:solidFill>
                  <a:schemeClr val="bg1">
                    <a:lumMod val="85000"/>
                  </a:schemeClr>
                </a:solidFill>
              </a:rPr>
              <a:t>Challenges</a:t>
            </a:r>
          </a:p>
          <a:p>
            <a:r>
              <a:rPr lang="en-US" dirty="0" smtClean="0">
                <a:solidFill>
                  <a:schemeClr val="bg1">
                    <a:lumMod val="75000"/>
                  </a:schemeClr>
                </a:solidFill>
              </a:rPr>
              <a:t> </a:t>
            </a:r>
            <a:r>
              <a:rPr lang="en-US" sz="2400" b="1" dirty="0" smtClean="0">
                <a:solidFill>
                  <a:schemeClr val="tx1"/>
                </a:solidFill>
              </a:rPr>
              <a:t>Sustainability in the Future</a:t>
            </a:r>
          </a:p>
          <a:p>
            <a:pPr lvl="1"/>
            <a:endParaRPr lang="en-US" dirty="0" smtClean="0"/>
          </a:p>
        </p:txBody>
      </p:sp>
    </p:spTree>
    <p:extLst>
      <p:ext uri="{BB962C8B-B14F-4D97-AF65-F5344CB8AC3E}">
        <p14:creationId xmlns:p14="http://schemas.microsoft.com/office/powerpoint/2010/main" val="431778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Sustainability</a:t>
            </a:r>
            <a:endParaRPr lang="en-US" dirty="0"/>
          </a:p>
        </p:txBody>
      </p:sp>
      <p:sp>
        <p:nvSpPr>
          <p:cNvPr id="6" name="Text Placeholder 5"/>
          <p:cNvSpPr>
            <a:spLocks noGrp="1"/>
          </p:cNvSpPr>
          <p:nvPr>
            <p:ph idx="1"/>
          </p:nvPr>
        </p:nvSpPr>
        <p:spPr>
          <a:xfrm>
            <a:off x="457200" y="1371600"/>
            <a:ext cx="6347714" cy="3880773"/>
          </a:xfrm>
        </p:spPr>
        <p:txBody>
          <a:bodyPr>
            <a:noAutofit/>
          </a:bodyPr>
          <a:lstStyle/>
          <a:p>
            <a:r>
              <a:rPr lang="en-US" sz="2400" b="1" dirty="0" smtClean="0"/>
              <a:t>MU has committed to sustaining our key program elements for at least the next 3 years:</a:t>
            </a:r>
          </a:p>
          <a:p>
            <a:pPr lvl="1"/>
            <a:r>
              <a:rPr lang="en-US" sz="2400" b="1" dirty="0" smtClean="0"/>
              <a:t>Teacher in Residence</a:t>
            </a:r>
          </a:p>
          <a:p>
            <a:pPr lvl="1"/>
            <a:r>
              <a:rPr lang="en-US" sz="2400" b="1" dirty="0" smtClean="0"/>
              <a:t>Learning Assistant program</a:t>
            </a:r>
          </a:p>
          <a:p>
            <a:pPr lvl="1"/>
            <a:r>
              <a:rPr lang="en-US" sz="2400" b="1" dirty="0" smtClean="0"/>
              <a:t>Physics Pedagogy course</a:t>
            </a:r>
          </a:p>
          <a:p>
            <a:pPr lvl="1"/>
            <a:r>
              <a:rPr lang="en-US" sz="2400" b="1" dirty="0" smtClean="0"/>
              <a:t>Graduate research assistants</a:t>
            </a:r>
          </a:p>
          <a:p>
            <a:r>
              <a:rPr lang="en-US" sz="2400" b="1" dirty="0" smtClean="0"/>
              <a:t>MU is building partnerships with institutions that offer post-baccalaureate options.</a:t>
            </a:r>
            <a:endParaRPr lang="en-US" sz="2400" b="1" dirty="0"/>
          </a:p>
        </p:txBody>
      </p:sp>
    </p:spTree>
    <p:extLst>
      <p:ext uri="{BB962C8B-B14F-4D97-AF65-F5344CB8AC3E}">
        <p14:creationId xmlns:p14="http://schemas.microsoft.com/office/powerpoint/2010/main" val="247741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0"/>
          <p:cNvSpPr txBox="1">
            <a:spLocks noChangeArrowheads="1"/>
          </p:cNvSpPr>
          <p:nvPr/>
        </p:nvSpPr>
        <p:spPr bwMode="auto">
          <a:xfrm>
            <a:off x="-840769" y="44305"/>
            <a:ext cx="9606338" cy="970203"/>
          </a:xfrm>
          <a:prstGeom prst="rect">
            <a:avLst/>
          </a:prstGeom>
          <a:noFill/>
          <a:ln w="9525">
            <a:noFill/>
            <a:miter lim="800000"/>
            <a:headEnd/>
            <a:tailEnd/>
          </a:ln>
        </p:spPr>
        <p:txBody>
          <a:bodyPr wrap="square" lIns="87065" tIns="43530" rIns="87065" bIns="43530">
            <a:spAutoFit/>
          </a:bodyPr>
          <a:lstStyle/>
          <a:p>
            <a:pPr algn="ctr" defTabSz="4179393"/>
            <a:r>
              <a:rPr lang="en-US" sz="3600" dirty="0" smtClean="0">
                <a:solidFill>
                  <a:schemeClr val="tx1"/>
                </a:solidFill>
                <a:latin typeface="Calibri" pitchFamily="34" charset="0"/>
              </a:rPr>
              <a:t>What the Learning Assistants say…</a:t>
            </a:r>
            <a:endParaRPr lang="en-US" sz="3600" dirty="0">
              <a:solidFill>
                <a:schemeClr val="tx1"/>
              </a:solidFill>
              <a:latin typeface="Calibri" pitchFamily="34" charset="0"/>
            </a:endParaRPr>
          </a:p>
          <a:p>
            <a:pPr defTabSz="4179393"/>
            <a:endParaRPr lang="en-US" sz="3200" i="1" baseline="30000" dirty="0">
              <a:solidFill>
                <a:schemeClr val="tx1"/>
              </a:solidFill>
              <a:latin typeface="Calibri" pitchFamily="34" charset="0"/>
            </a:endParaRPr>
          </a:p>
        </p:txBody>
      </p:sp>
      <p:sp>
        <p:nvSpPr>
          <p:cNvPr id="4" name="Rectangle 3"/>
          <p:cNvSpPr/>
          <p:nvPr/>
        </p:nvSpPr>
        <p:spPr>
          <a:xfrm>
            <a:off x="228600" y="1014508"/>
            <a:ext cx="7467600" cy="1815882"/>
          </a:xfrm>
          <a:prstGeom prst="rect">
            <a:avLst/>
          </a:prstGeom>
        </p:spPr>
        <p:txBody>
          <a:bodyPr wrap="square">
            <a:spAutoFit/>
          </a:bodyPr>
          <a:lstStyle/>
          <a:p>
            <a:r>
              <a:rPr lang="en-US" sz="2800" i="1" dirty="0" smtClean="0">
                <a:latin typeface="Calibri" panose="020F0502020204030204" pitchFamily="34" charset="0"/>
              </a:rPr>
              <a:t>The best </a:t>
            </a:r>
            <a:r>
              <a:rPr lang="en-US" sz="2800" i="1" dirty="0">
                <a:latin typeface="Calibri" panose="020F0502020204030204" pitchFamily="34" charset="0"/>
              </a:rPr>
              <a:t>part of being an LA was connecting with students. This happened almost daily. Inspiring students was one of the best feelings in the world</a:t>
            </a:r>
            <a:r>
              <a:rPr lang="en-US" sz="2800" i="1" dirty="0" smtClean="0">
                <a:latin typeface="Calibri" panose="020F0502020204030204" pitchFamily="34" charset="0"/>
              </a:rPr>
              <a:t>.</a:t>
            </a:r>
            <a:r>
              <a:rPr lang="en-US" sz="2800" i="1" dirty="0" smtClean="0"/>
              <a:t> </a:t>
            </a:r>
          </a:p>
          <a:p>
            <a:r>
              <a:rPr lang="en-US" sz="2800" i="1" dirty="0" smtClean="0"/>
              <a:t>	– </a:t>
            </a:r>
            <a:r>
              <a:rPr lang="en-US" sz="2800" dirty="0"/>
              <a:t>p</a:t>
            </a:r>
            <a:r>
              <a:rPr lang="en-US" sz="2800" dirty="0" smtClean="0"/>
              <a:t>hysics major</a:t>
            </a:r>
            <a:endParaRPr lang="en-US" sz="2800" dirty="0"/>
          </a:p>
        </p:txBody>
      </p:sp>
      <p:sp>
        <p:nvSpPr>
          <p:cNvPr id="5" name="Rectangle 4"/>
          <p:cNvSpPr/>
          <p:nvPr/>
        </p:nvSpPr>
        <p:spPr>
          <a:xfrm>
            <a:off x="381000" y="3048000"/>
            <a:ext cx="7315200" cy="2246769"/>
          </a:xfrm>
          <a:prstGeom prst="rect">
            <a:avLst/>
          </a:prstGeom>
        </p:spPr>
        <p:txBody>
          <a:bodyPr wrap="square">
            <a:spAutoFit/>
          </a:bodyPr>
          <a:lstStyle/>
          <a:p>
            <a:r>
              <a:rPr lang="en-US" sz="2800" i="1" dirty="0" smtClean="0">
                <a:latin typeface="Calibri" panose="020F0502020204030204" pitchFamily="34" charset="0"/>
              </a:rPr>
              <a:t>It helped </a:t>
            </a:r>
            <a:r>
              <a:rPr lang="en-US" sz="2800" i="1" dirty="0">
                <a:latin typeface="Calibri" panose="020F0502020204030204" pitchFamily="34" charset="0"/>
              </a:rPr>
              <a:t>me learn how to be a teacher much more than any field study course, or course in general for that matter, </a:t>
            </a:r>
            <a:r>
              <a:rPr lang="en-US" sz="2800" dirty="0">
                <a:latin typeface="Calibri" panose="020F0502020204030204" pitchFamily="34" charset="0"/>
              </a:rPr>
              <a:t>[</a:t>
            </a:r>
            <a:r>
              <a:rPr lang="en-US" sz="2800" i="1" dirty="0">
                <a:latin typeface="Calibri" panose="020F0502020204030204" pitchFamily="34" charset="0"/>
              </a:rPr>
              <a:t>I</a:t>
            </a:r>
            <a:r>
              <a:rPr lang="en-US" sz="2800" dirty="0">
                <a:latin typeface="Calibri" panose="020F0502020204030204" pitchFamily="34" charset="0"/>
              </a:rPr>
              <a:t>]</a:t>
            </a:r>
            <a:r>
              <a:rPr lang="en-US" sz="2800" i="1" dirty="0">
                <a:latin typeface="Calibri" panose="020F0502020204030204" pitchFamily="34" charset="0"/>
              </a:rPr>
              <a:t> have ever taken in the college of education</a:t>
            </a:r>
            <a:r>
              <a:rPr lang="en-US" sz="2800" dirty="0">
                <a:latin typeface="Calibri" panose="020F0502020204030204" pitchFamily="34" charset="0"/>
              </a:rPr>
              <a:t>. </a:t>
            </a:r>
            <a:r>
              <a:rPr lang="en-US" sz="2800" dirty="0" smtClean="0">
                <a:latin typeface="Calibri" panose="020F0502020204030204" pitchFamily="34" charset="0"/>
              </a:rPr>
              <a:t>			</a:t>
            </a:r>
          </a:p>
          <a:p>
            <a:r>
              <a:rPr lang="en-US" sz="2800" dirty="0" smtClean="0">
                <a:latin typeface="Calibri" panose="020F0502020204030204" pitchFamily="34" charset="0"/>
              </a:rPr>
              <a:t>	–physics education major</a:t>
            </a:r>
            <a:endParaRPr lang="en-US" sz="2800" dirty="0">
              <a:latin typeface="Calibri" panose="020F0502020204030204" pitchFamily="34" charset="0"/>
            </a:endParaRPr>
          </a:p>
        </p:txBody>
      </p:sp>
    </p:spTree>
    <p:extLst>
      <p:ext uri="{BB962C8B-B14F-4D97-AF65-F5344CB8AC3E}">
        <p14:creationId xmlns:p14="http://schemas.microsoft.com/office/powerpoint/2010/main" val="42234868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5309" y="228600"/>
            <a:ext cx="6347713" cy="685800"/>
          </a:xfrm>
        </p:spPr>
        <p:txBody>
          <a:bodyPr/>
          <a:lstStyle/>
          <a:p>
            <a:r>
              <a:rPr lang="en-US" dirty="0" smtClean="0"/>
              <a:t>More Testimonials</a:t>
            </a:r>
            <a:endParaRPr lang="en-US" dirty="0"/>
          </a:p>
        </p:txBody>
      </p:sp>
      <p:sp>
        <p:nvSpPr>
          <p:cNvPr id="6" name="Text Placeholder 5"/>
          <p:cNvSpPr>
            <a:spLocks noGrp="1"/>
          </p:cNvSpPr>
          <p:nvPr>
            <p:ph idx="1"/>
          </p:nvPr>
        </p:nvSpPr>
        <p:spPr>
          <a:xfrm>
            <a:off x="381000" y="952500"/>
            <a:ext cx="6347714" cy="5676900"/>
          </a:xfrm>
        </p:spPr>
        <p:txBody>
          <a:bodyPr>
            <a:normAutofit/>
          </a:bodyPr>
          <a:lstStyle/>
          <a:p>
            <a:r>
              <a:rPr lang="en-US" dirty="0" smtClean="0"/>
              <a:t>“I </a:t>
            </a:r>
            <a:r>
              <a:rPr lang="en-US" dirty="0"/>
              <a:t>have always wanted to be a high school physics teacher, but this program reassured me that I was going into the right field. Having the opportunity to work with the students and experienced teachers, put me in real life situations that I can see myself in in the future</a:t>
            </a:r>
            <a:r>
              <a:rPr lang="en-US" dirty="0" smtClean="0"/>
              <a:t>.” </a:t>
            </a:r>
          </a:p>
          <a:p>
            <a:pPr marL="0" indent="0">
              <a:buNone/>
            </a:pPr>
            <a:endParaRPr lang="en-US" dirty="0" smtClean="0"/>
          </a:p>
          <a:p>
            <a:r>
              <a:rPr lang="en-US" dirty="0"/>
              <a:t>“I've never really thought about going into education for a career, but this program has definitely piqued my interest. My interest level to pursue a career as a high school teacher has only increased slightly, though I am now very interested in pursuing a career in physics education on a higher level.” </a:t>
            </a:r>
            <a:endParaRPr lang="en-US" dirty="0" smtClean="0"/>
          </a:p>
          <a:p>
            <a:pPr marL="0" indent="0">
              <a:buNone/>
            </a:pPr>
            <a:endParaRPr lang="en-US" dirty="0" smtClean="0"/>
          </a:p>
          <a:p>
            <a:r>
              <a:rPr lang="en-US" dirty="0"/>
              <a:t>“I think the reason I liked teaching in the first place was reaffirmed. In short, you just got to know the kids. The students in both of my experiences were very different, but, in both, getting to know them was the special part of the experience.” </a:t>
            </a:r>
          </a:p>
          <a:p>
            <a:endParaRPr lang="en-US" dirty="0"/>
          </a:p>
          <a:p>
            <a:endParaRPr lang="en-US" dirty="0"/>
          </a:p>
        </p:txBody>
      </p:sp>
    </p:spTree>
    <p:extLst>
      <p:ext uri="{BB962C8B-B14F-4D97-AF65-F5344CB8AC3E}">
        <p14:creationId xmlns:p14="http://schemas.microsoft.com/office/powerpoint/2010/main" val="36528468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04800"/>
            <a:ext cx="8893278" cy="1447800"/>
          </a:xfrm>
        </p:spPr>
        <p:txBody>
          <a:bodyPr>
            <a:noAutofit/>
          </a:bodyPr>
          <a:lstStyle/>
          <a:p>
            <a:pPr algn="l"/>
            <a:r>
              <a:rPr lang="en-US" dirty="0" smtClean="0">
                <a:solidFill>
                  <a:schemeClr val="accent1">
                    <a:lumMod val="75000"/>
                  </a:schemeClr>
                </a:solidFill>
              </a:rPr>
              <a:t>MU’s TOP Teachers: </a:t>
            </a:r>
            <a:br>
              <a:rPr lang="en-US" dirty="0" smtClean="0">
                <a:solidFill>
                  <a:schemeClr val="accent1">
                    <a:lumMod val="75000"/>
                  </a:schemeClr>
                </a:solidFill>
              </a:rPr>
            </a:br>
            <a:r>
              <a:rPr lang="en-US" sz="3200" dirty="0" smtClean="0">
                <a:solidFill>
                  <a:schemeClr val="accent1">
                    <a:lumMod val="75000"/>
                  </a:schemeClr>
                </a:solidFill>
              </a:rPr>
              <a:t>Tomorrow’s Outstanding Physics Teachers</a:t>
            </a:r>
            <a:r>
              <a:rPr lang="en-US" sz="3200" dirty="0" smtClean="0"/>
              <a:t/>
            </a:r>
            <a:br>
              <a:rPr lang="en-US" sz="3200" dirty="0" smtClean="0"/>
            </a:br>
            <a:r>
              <a:rPr lang="en-US" sz="2800" dirty="0" smtClean="0"/>
              <a:t>Karen King (</a:t>
            </a:r>
            <a:r>
              <a:rPr lang="en-US" sz="2800" dirty="0" smtClean="0">
                <a:hlinkClick r:id="rId2"/>
              </a:rPr>
              <a:t>kingkar@missouri.edu</a:t>
            </a:r>
            <a:r>
              <a:rPr lang="en-US" sz="2800" dirty="0" smtClean="0"/>
              <a:t>)  </a:t>
            </a:r>
            <a:br>
              <a:rPr lang="en-US" sz="2800" dirty="0" smtClean="0"/>
            </a:br>
            <a:r>
              <a:rPr lang="en-US" sz="2800" dirty="0" smtClean="0"/>
              <a:t>Kory Kaufman (kkaufman@cpsk12.org)</a:t>
            </a:r>
            <a:endParaRPr lang="en-US" sz="28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777"/>
          <a:stretch/>
        </p:blipFill>
        <p:spPr bwMode="auto">
          <a:xfrm>
            <a:off x="304800" y="2201230"/>
            <a:ext cx="8001000" cy="385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007" y="6172200"/>
            <a:ext cx="4555093" cy="461665"/>
          </a:xfrm>
          <a:prstGeom prst="rect">
            <a:avLst/>
          </a:prstGeom>
          <a:noFill/>
        </p:spPr>
        <p:txBody>
          <a:bodyPr wrap="none" rtlCol="0">
            <a:spAutoFit/>
          </a:bodyPr>
          <a:lstStyle/>
          <a:p>
            <a:r>
              <a:rPr lang="en-US" sz="2400" dirty="0" smtClean="0"/>
              <a:t>http://topteacher.missouri.edu</a:t>
            </a:r>
            <a:endParaRPr lang="en-US" sz="2400" dirty="0"/>
          </a:p>
        </p:txBody>
      </p:sp>
      <p:pic>
        <p:nvPicPr>
          <p:cNvPr id="4098" name="Picture 2" descr="http://t1.gstatic.com/images?q=tbn:ANd9GcSOfJIIj6EsJAtDkcw_7A_oxTd60egUTUuG13FQGknZPEPuzVEIic1FD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3229" y="6126259"/>
            <a:ext cx="646113" cy="6461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81600" y="6198513"/>
            <a:ext cx="3962400" cy="430887"/>
          </a:xfrm>
          <a:prstGeom prst="rect">
            <a:avLst/>
          </a:prstGeom>
          <a:noFill/>
        </p:spPr>
        <p:txBody>
          <a:bodyPr wrap="square" rtlCol="0">
            <a:spAutoFit/>
          </a:bodyPr>
          <a:lstStyle/>
          <a:p>
            <a:r>
              <a:rPr lang="en-US" sz="2200" dirty="0"/>
              <a:t>f</a:t>
            </a:r>
            <a:r>
              <a:rPr lang="en-US" sz="2200" dirty="0" smtClean="0"/>
              <a:t>acebook.com/</a:t>
            </a:r>
            <a:r>
              <a:rPr lang="en-US" sz="2200" dirty="0" err="1" smtClean="0"/>
              <a:t>MUTOPteacher</a:t>
            </a:r>
            <a:endParaRPr lang="en-US" sz="22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6812" y="0"/>
            <a:ext cx="1197253" cy="851379"/>
          </a:xfrm>
          <a:prstGeom prst="rect">
            <a:avLst/>
          </a:prstGeom>
        </p:spPr>
      </p:pic>
    </p:spTree>
    <p:extLst>
      <p:ext uri="{BB962C8B-B14F-4D97-AF65-F5344CB8AC3E}">
        <p14:creationId xmlns:p14="http://schemas.microsoft.com/office/powerpoint/2010/main" val="37744856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Acknowledgements	</a:t>
            </a:r>
            <a:endParaRPr lang="en-US" dirty="0"/>
          </a:p>
        </p:txBody>
      </p:sp>
      <p:sp>
        <p:nvSpPr>
          <p:cNvPr id="6" name="Text Placeholder 5"/>
          <p:cNvSpPr>
            <a:spLocks noGrp="1"/>
          </p:cNvSpPr>
          <p:nvPr>
            <p:ph idx="1"/>
          </p:nvPr>
        </p:nvSpPr>
        <p:spPr/>
        <p:txBody>
          <a:bodyPr/>
          <a:lstStyle/>
          <a:p>
            <a:r>
              <a:rPr lang="en-US" dirty="0" smtClean="0"/>
              <a:t>Funding for this project was provided by PhysTEC through a </a:t>
            </a:r>
            <a:r>
              <a:rPr lang="en-US" dirty="0" err="1" smtClean="0"/>
              <a:t>subward</a:t>
            </a:r>
            <a:r>
              <a:rPr lang="en-US" dirty="0" smtClean="0"/>
              <a:t> from the American Physical Society’s NSF Grant No</a:t>
            </a:r>
            <a:r>
              <a:rPr lang="en-US" dirty="0"/>
              <a:t>. 0808790, CFDA No. 47.0490</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3962400"/>
            <a:ext cx="1981200" cy="1408852"/>
          </a:xfrm>
          <a:prstGeom prst="rect">
            <a:avLst/>
          </a:prstGeom>
        </p:spPr>
      </p:pic>
    </p:spTree>
    <p:extLst>
      <p:ext uri="{BB962C8B-B14F-4D97-AF65-F5344CB8AC3E}">
        <p14:creationId xmlns:p14="http://schemas.microsoft.com/office/powerpoint/2010/main" val="1245667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1922855925"/>
              </p:ext>
            </p:extLst>
          </p:nvPr>
        </p:nvGraphicFramePr>
        <p:xfrm>
          <a:off x="712264" y="1569137"/>
          <a:ext cx="7744442" cy="466133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t>Physics Enrollment in Missouri</a:t>
            </a:r>
            <a:endParaRPr lang="en-US" dirty="0"/>
          </a:p>
        </p:txBody>
      </p:sp>
      <p:sp>
        <p:nvSpPr>
          <p:cNvPr id="4" name="Down Arrow 3"/>
          <p:cNvSpPr/>
          <p:nvPr/>
        </p:nvSpPr>
        <p:spPr>
          <a:xfrm>
            <a:off x="4389540" y="2093067"/>
            <a:ext cx="515591" cy="962679"/>
          </a:xfrm>
          <a:prstGeom prst="downArrow">
            <a:avLst/>
          </a:prstGeom>
          <a:ln>
            <a:solidFill>
              <a:srgbClr val="23735D"/>
            </a:solidFill>
          </a:ln>
        </p:spPr>
        <p:style>
          <a:lnRef idx="1">
            <a:schemeClr val="accent4"/>
          </a:lnRef>
          <a:fillRef idx="2">
            <a:schemeClr val="accent4"/>
          </a:fillRef>
          <a:effectRef idx="1">
            <a:schemeClr val="accent4"/>
          </a:effectRef>
          <a:fontRef idx="minor">
            <a:schemeClr val="dk1"/>
          </a:fontRef>
        </p:style>
        <p:txBody>
          <a:bodyPr vert="vert270" lIns="0" rIns="0"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US" sz="1800" dirty="0"/>
              <a:t>MSP09</a:t>
            </a:r>
          </a:p>
        </p:txBody>
      </p:sp>
      <p:sp>
        <p:nvSpPr>
          <p:cNvPr id="5" name="Down Arrow 4"/>
          <p:cNvSpPr/>
          <p:nvPr/>
        </p:nvSpPr>
        <p:spPr>
          <a:xfrm>
            <a:off x="2392571" y="4083465"/>
            <a:ext cx="515591" cy="962679"/>
          </a:xfrm>
          <a:prstGeom prst="downArrow">
            <a:avLst/>
          </a:prstGeom>
          <a:ln>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vert="vert270" lIns="0" rIns="0"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US" sz="1800" dirty="0" smtClean="0"/>
              <a:t>MSP06</a:t>
            </a:r>
            <a:endParaRPr lang="en-US" sz="1800" dirty="0"/>
          </a:p>
        </p:txBody>
      </p:sp>
      <p:sp>
        <p:nvSpPr>
          <p:cNvPr id="6" name="Rectangle 5"/>
          <p:cNvSpPr/>
          <p:nvPr/>
        </p:nvSpPr>
        <p:spPr>
          <a:xfrm>
            <a:off x="716628" y="1142804"/>
            <a:ext cx="7853186" cy="338554"/>
          </a:xfrm>
          <a:prstGeom prst="rect">
            <a:avLst/>
          </a:prstGeom>
        </p:spPr>
        <p:txBody>
          <a:bodyPr wrap="square">
            <a:spAutoFit/>
          </a:bodyPr>
          <a:lstStyle/>
          <a:p>
            <a:pPr algn="r"/>
            <a:r>
              <a:rPr lang="en-US" sz="1600" dirty="0" smtClean="0">
                <a:solidFill>
                  <a:schemeClr val="tx1">
                    <a:lumMod val="50000"/>
                    <a:lumOff val="50000"/>
                  </a:schemeClr>
                </a:solidFill>
              </a:rPr>
              <a:t>Data: Mo-DESE; Graph: Prepared by ARC </a:t>
            </a:r>
            <a:endParaRPr lang="en-US" sz="1600" dirty="0">
              <a:solidFill>
                <a:schemeClr val="tx1">
                  <a:lumMod val="50000"/>
                  <a:lumOff val="50000"/>
                </a:schemeClr>
              </a:solidFill>
            </a:endParaRPr>
          </a:p>
        </p:txBody>
      </p:sp>
    </p:spTree>
    <p:extLst>
      <p:ext uri="{BB962C8B-B14F-4D97-AF65-F5344CB8AC3E}">
        <p14:creationId xmlns:p14="http://schemas.microsoft.com/office/powerpoint/2010/main" val="32508127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643337" y="1143000"/>
            <a:ext cx="4934432" cy="4127994"/>
            <a:chOff x="4239696" y="14002884"/>
            <a:chExt cx="6135118" cy="5290432"/>
          </a:xfrm>
        </p:grpSpPr>
        <p:pic>
          <p:nvPicPr>
            <p:cNvPr id="338" name="Picture 4" descr="http://web.ead.anl.gov/dwm/regs/state/images/missouri.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9696" y="14002884"/>
              <a:ext cx="6135118" cy="5290432"/>
            </a:xfrm>
            <a:prstGeom prst="rect">
              <a:avLst/>
            </a:prstGeom>
            <a:noFill/>
            <a:extLst>
              <a:ext uri="{909E8E84-426E-40DD-AFC4-6F175D3DCCD1}">
                <a14:hiddenFill xmlns:a14="http://schemas.microsoft.com/office/drawing/2010/main">
                  <a:solidFill>
                    <a:srgbClr val="FFFFFF"/>
                  </a:solidFill>
                </a14:hiddenFill>
              </a:ext>
            </a:extLst>
          </p:spPr>
        </p:pic>
        <p:grpSp>
          <p:nvGrpSpPr>
            <p:cNvPr id="340" name="Group 339"/>
            <p:cNvGrpSpPr/>
            <p:nvPr/>
          </p:nvGrpSpPr>
          <p:grpSpPr>
            <a:xfrm>
              <a:off x="5897164" y="14974576"/>
              <a:ext cx="267305" cy="697629"/>
              <a:chOff x="3403511" y="3200400"/>
              <a:chExt cx="443917" cy="1192924"/>
            </a:xfrm>
          </p:grpSpPr>
          <p:sp>
            <p:nvSpPr>
              <p:cNvPr id="341" name="Oval 340"/>
              <p:cNvSpPr/>
              <p:nvPr/>
            </p:nvSpPr>
            <p:spPr>
              <a:xfrm>
                <a:off x="3505200" y="3200400"/>
                <a:ext cx="248307" cy="281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p:cNvSpPr/>
              <p:nvPr/>
            </p:nvSpPr>
            <p:spPr>
              <a:xfrm>
                <a:off x="3505200" y="3481552"/>
                <a:ext cx="248307" cy="252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p:cNvSpPr/>
              <p:nvPr/>
            </p:nvSpPr>
            <p:spPr>
              <a:xfrm>
                <a:off x="3505200" y="3607676"/>
                <a:ext cx="248307"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p:cNvSpPr/>
              <p:nvPr/>
            </p:nvSpPr>
            <p:spPr>
              <a:xfrm rot="2100000">
                <a:off x="3403511" y="3493551"/>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p:cNvSpPr/>
              <p:nvPr/>
            </p:nvSpPr>
            <p:spPr>
              <a:xfrm>
                <a:off x="3658257" y="3962400"/>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p:cNvSpPr/>
              <p:nvPr/>
            </p:nvSpPr>
            <p:spPr>
              <a:xfrm>
                <a:off x="3505200" y="3962400"/>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p:cNvSpPr/>
              <p:nvPr/>
            </p:nvSpPr>
            <p:spPr>
              <a:xfrm rot="19500000" flipH="1">
                <a:off x="3752178" y="3493551"/>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8" name="Group 347"/>
            <p:cNvGrpSpPr/>
            <p:nvPr/>
          </p:nvGrpSpPr>
          <p:grpSpPr>
            <a:xfrm>
              <a:off x="6668229" y="14988519"/>
              <a:ext cx="267305" cy="697629"/>
              <a:chOff x="3403511" y="3200400"/>
              <a:chExt cx="443917" cy="1192924"/>
            </a:xfrm>
          </p:grpSpPr>
          <p:sp>
            <p:nvSpPr>
              <p:cNvPr id="349" name="Oval 348"/>
              <p:cNvSpPr/>
              <p:nvPr/>
            </p:nvSpPr>
            <p:spPr>
              <a:xfrm>
                <a:off x="3505200" y="3200400"/>
                <a:ext cx="248307" cy="281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p:cNvSpPr/>
              <p:nvPr/>
            </p:nvSpPr>
            <p:spPr>
              <a:xfrm>
                <a:off x="3505200" y="3481552"/>
                <a:ext cx="248307" cy="252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3505200" y="3607676"/>
                <a:ext cx="248307"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rot="2100000">
                <a:off x="3403511" y="3493551"/>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3658257" y="3962400"/>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3505200" y="3962400"/>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rot="19500000" flipH="1">
                <a:off x="3752178" y="3493551"/>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6" name="Group 355"/>
            <p:cNvGrpSpPr/>
            <p:nvPr/>
          </p:nvGrpSpPr>
          <p:grpSpPr>
            <a:xfrm>
              <a:off x="6014536" y="16283919"/>
              <a:ext cx="267305" cy="697629"/>
              <a:chOff x="3403511" y="3200400"/>
              <a:chExt cx="443917" cy="1192924"/>
            </a:xfrm>
          </p:grpSpPr>
          <p:sp>
            <p:nvSpPr>
              <p:cNvPr id="357" name="Oval 356"/>
              <p:cNvSpPr/>
              <p:nvPr/>
            </p:nvSpPr>
            <p:spPr>
              <a:xfrm>
                <a:off x="3505200" y="3200400"/>
                <a:ext cx="248307" cy="281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p:cNvSpPr/>
              <p:nvPr/>
            </p:nvSpPr>
            <p:spPr>
              <a:xfrm>
                <a:off x="3505200" y="3481552"/>
                <a:ext cx="248307" cy="252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3505200" y="3607676"/>
                <a:ext cx="248307"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rot="2100000">
                <a:off x="3403511" y="3493551"/>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3658257" y="3962400"/>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3505200" y="3962400"/>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rot="19500000" flipH="1">
                <a:off x="3752178" y="3493551"/>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4" name="Group 363"/>
            <p:cNvGrpSpPr/>
            <p:nvPr/>
          </p:nvGrpSpPr>
          <p:grpSpPr>
            <a:xfrm>
              <a:off x="6794764" y="16305957"/>
              <a:ext cx="267305" cy="697629"/>
              <a:chOff x="3403511" y="3200400"/>
              <a:chExt cx="443917" cy="1192924"/>
            </a:xfrm>
          </p:grpSpPr>
          <p:sp>
            <p:nvSpPr>
              <p:cNvPr id="365" name="Oval 364"/>
              <p:cNvSpPr/>
              <p:nvPr/>
            </p:nvSpPr>
            <p:spPr>
              <a:xfrm>
                <a:off x="3505200" y="3200400"/>
                <a:ext cx="248307" cy="281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p:cNvSpPr/>
              <p:nvPr/>
            </p:nvSpPr>
            <p:spPr>
              <a:xfrm>
                <a:off x="3505200" y="3481552"/>
                <a:ext cx="248307" cy="252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p:cNvSpPr/>
              <p:nvPr/>
            </p:nvSpPr>
            <p:spPr>
              <a:xfrm>
                <a:off x="3505200" y="3607676"/>
                <a:ext cx="248307"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rot="2100000">
                <a:off x="3403511" y="3493551"/>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3658257" y="3962400"/>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3505200" y="3962400"/>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rot="19500000" flipH="1">
                <a:off x="3752178" y="3493551"/>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2" name="Group 371"/>
            <p:cNvGrpSpPr/>
            <p:nvPr/>
          </p:nvGrpSpPr>
          <p:grpSpPr>
            <a:xfrm>
              <a:off x="7354782" y="14974576"/>
              <a:ext cx="267305" cy="697629"/>
              <a:chOff x="3403511" y="3200400"/>
              <a:chExt cx="443917" cy="1192924"/>
            </a:xfrm>
          </p:grpSpPr>
          <p:sp>
            <p:nvSpPr>
              <p:cNvPr id="373" name="Oval 372"/>
              <p:cNvSpPr/>
              <p:nvPr/>
            </p:nvSpPr>
            <p:spPr>
              <a:xfrm>
                <a:off x="3505200" y="3200400"/>
                <a:ext cx="248307" cy="281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p:cNvSpPr/>
              <p:nvPr/>
            </p:nvSpPr>
            <p:spPr>
              <a:xfrm>
                <a:off x="3505200" y="3481552"/>
                <a:ext cx="248307" cy="252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3505200" y="3607676"/>
                <a:ext cx="248307"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p:cNvSpPr/>
              <p:nvPr/>
            </p:nvSpPr>
            <p:spPr>
              <a:xfrm rot="2100000">
                <a:off x="3403511" y="3493551"/>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3658257" y="3962400"/>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p:cNvSpPr/>
              <p:nvPr/>
            </p:nvSpPr>
            <p:spPr>
              <a:xfrm>
                <a:off x="3505200" y="3962400"/>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rot="19500000" flipH="1">
                <a:off x="3752178" y="3493551"/>
                <a:ext cx="95250"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0" name="Rectangle 379"/>
            <p:cNvSpPr/>
            <p:nvPr/>
          </p:nvSpPr>
          <p:spPr>
            <a:xfrm>
              <a:off x="7564732" y="16466608"/>
              <a:ext cx="149518" cy="178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7078" tIns="43539" rIns="87078" bIns="43539" rtlCol="0" anchor="ctr"/>
            <a:lstStyle/>
            <a:p>
              <a:pPr algn="ctr"/>
              <a:endParaRPr lang="en-US"/>
            </a:p>
          </p:txBody>
        </p:sp>
        <p:sp>
          <p:nvSpPr>
            <p:cNvPr id="381" name="Rectangle 380"/>
            <p:cNvSpPr/>
            <p:nvPr/>
          </p:nvSpPr>
          <p:spPr>
            <a:xfrm>
              <a:off x="7656896" y="16600295"/>
              <a:ext cx="57355" cy="252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7078" tIns="43539" rIns="87078" bIns="43539" rtlCol="0" anchor="ctr"/>
            <a:lstStyle/>
            <a:p>
              <a:pPr algn="ctr"/>
              <a:endParaRPr lang="en-US"/>
            </a:p>
          </p:txBody>
        </p:sp>
        <p:sp>
          <p:nvSpPr>
            <p:cNvPr id="382" name="Rectangle 381"/>
            <p:cNvSpPr/>
            <p:nvPr/>
          </p:nvSpPr>
          <p:spPr>
            <a:xfrm>
              <a:off x="7564732" y="16600295"/>
              <a:ext cx="57355" cy="252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7078" tIns="43539" rIns="87078" bIns="43539" rtlCol="0" anchor="ctr"/>
            <a:lstStyle/>
            <a:p>
              <a:pPr algn="ctr"/>
              <a:endParaRPr lang="en-US"/>
            </a:p>
          </p:txBody>
        </p:sp>
      </p:grpSp>
      <p:sp>
        <p:nvSpPr>
          <p:cNvPr id="59" name="Oval 58"/>
          <p:cNvSpPr/>
          <p:nvPr/>
        </p:nvSpPr>
        <p:spPr>
          <a:xfrm>
            <a:off x="4028788" y="3806777"/>
            <a:ext cx="120257" cy="12829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60" name="Rectangle 59"/>
          <p:cNvSpPr/>
          <p:nvPr/>
        </p:nvSpPr>
        <p:spPr>
          <a:xfrm>
            <a:off x="4028788" y="3977189"/>
            <a:ext cx="120257"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61" name="Rectangle 60"/>
          <p:cNvSpPr/>
          <p:nvPr/>
        </p:nvSpPr>
        <p:spPr>
          <a:xfrm rot="2100000">
            <a:off x="3979539" y="3953601"/>
            <a:ext cx="46130"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62" name="Rectangle 61"/>
          <p:cNvSpPr/>
          <p:nvPr/>
        </p:nvSpPr>
        <p:spPr>
          <a:xfrm>
            <a:off x="4102914" y="4167541"/>
            <a:ext cx="46130"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63" name="Rectangle 62"/>
          <p:cNvSpPr/>
          <p:nvPr/>
        </p:nvSpPr>
        <p:spPr>
          <a:xfrm>
            <a:off x="4028788" y="4167541"/>
            <a:ext cx="46130"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64" name="Rectangle 63"/>
          <p:cNvSpPr/>
          <p:nvPr/>
        </p:nvSpPr>
        <p:spPr>
          <a:xfrm rot="19500000" flipH="1">
            <a:off x="4148401" y="3953601"/>
            <a:ext cx="46130"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66" name="Oval 65"/>
          <p:cNvSpPr/>
          <p:nvPr/>
        </p:nvSpPr>
        <p:spPr>
          <a:xfrm>
            <a:off x="4395298" y="3806777"/>
            <a:ext cx="120257" cy="12829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67" name="Rectangle 66"/>
          <p:cNvSpPr/>
          <p:nvPr/>
        </p:nvSpPr>
        <p:spPr>
          <a:xfrm>
            <a:off x="4395298" y="3977189"/>
            <a:ext cx="120257"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68" name="Rectangle 67"/>
          <p:cNvSpPr/>
          <p:nvPr/>
        </p:nvSpPr>
        <p:spPr>
          <a:xfrm rot="2100000">
            <a:off x="4346049" y="3953601"/>
            <a:ext cx="46130"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69" name="Rectangle 68"/>
          <p:cNvSpPr/>
          <p:nvPr/>
        </p:nvSpPr>
        <p:spPr>
          <a:xfrm>
            <a:off x="4469424" y="4167541"/>
            <a:ext cx="46130"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70" name="Rectangle 69"/>
          <p:cNvSpPr/>
          <p:nvPr/>
        </p:nvSpPr>
        <p:spPr>
          <a:xfrm>
            <a:off x="4395298" y="4167541"/>
            <a:ext cx="46130"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71" name="Rectangle 70"/>
          <p:cNvSpPr/>
          <p:nvPr/>
        </p:nvSpPr>
        <p:spPr>
          <a:xfrm rot="19500000" flipH="1">
            <a:off x="4514911" y="3953601"/>
            <a:ext cx="46130"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72" name="Oval 71"/>
          <p:cNvSpPr/>
          <p:nvPr/>
        </p:nvSpPr>
        <p:spPr>
          <a:xfrm>
            <a:off x="4756376" y="3798953"/>
            <a:ext cx="120257" cy="12829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73" name="Rectangle 72"/>
          <p:cNvSpPr/>
          <p:nvPr/>
        </p:nvSpPr>
        <p:spPr>
          <a:xfrm>
            <a:off x="4756376" y="3969365"/>
            <a:ext cx="120257"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74" name="Rectangle 73"/>
          <p:cNvSpPr/>
          <p:nvPr/>
        </p:nvSpPr>
        <p:spPr>
          <a:xfrm rot="2100000">
            <a:off x="4707127" y="3945777"/>
            <a:ext cx="46130"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75" name="Rectangle 74"/>
          <p:cNvSpPr/>
          <p:nvPr/>
        </p:nvSpPr>
        <p:spPr>
          <a:xfrm>
            <a:off x="4830502" y="4159717"/>
            <a:ext cx="46130"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76" name="Rectangle 75"/>
          <p:cNvSpPr/>
          <p:nvPr/>
        </p:nvSpPr>
        <p:spPr>
          <a:xfrm>
            <a:off x="4756376" y="4159717"/>
            <a:ext cx="46130"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77" name="Rectangle 76"/>
          <p:cNvSpPr/>
          <p:nvPr/>
        </p:nvSpPr>
        <p:spPr>
          <a:xfrm rot="19500000" flipH="1">
            <a:off x="4875989" y="3945777"/>
            <a:ext cx="46130"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79" name="Rectangle 78"/>
          <p:cNvSpPr/>
          <p:nvPr/>
        </p:nvSpPr>
        <p:spPr>
          <a:xfrm>
            <a:off x="5117946" y="4053840"/>
            <a:ext cx="120257" cy="13716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81" name="Rectangle 80"/>
          <p:cNvSpPr/>
          <p:nvPr/>
        </p:nvSpPr>
        <p:spPr>
          <a:xfrm>
            <a:off x="5192072" y="4159717"/>
            <a:ext cx="46130"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82" name="Rectangle 81"/>
          <p:cNvSpPr/>
          <p:nvPr/>
        </p:nvSpPr>
        <p:spPr>
          <a:xfrm>
            <a:off x="5117946" y="4159717"/>
            <a:ext cx="46130" cy="196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cxnSp>
        <p:nvCxnSpPr>
          <p:cNvPr id="4" name="Straight Arrow Connector 3"/>
          <p:cNvCxnSpPr/>
          <p:nvPr/>
        </p:nvCxnSpPr>
        <p:spPr>
          <a:xfrm flipH="1">
            <a:off x="5856766" y="3276600"/>
            <a:ext cx="1458434" cy="838418"/>
          </a:xfrm>
          <a:prstGeom prst="straightConnector1">
            <a:avLst/>
          </a:prstGeom>
          <a:ln w="1270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858000" y="2743200"/>
            <a:ext cx="2177017" cy="1206988"/>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MU projection </a:t>
            </a:r>
          </a:p>
          <a:p>
            <a:pPr algn="ctr"/>
            <a:r>
              <a:rPr lang="en-US" sz="2400" dirty="0">
                <a:solidFill>
                  <a:schemeClr val="tx1"/>
                </a:solidFill>
              </a:rPr>
              <a:t>f</a:t>
            </a:r>
            <a:r>
              <a:rPr lang="en-US" sz="2400" dirty="0" smtClean="0">
                <a:solidFill>
                  <a:schemeClr val="tx1"/>
                </a:solidFill>
              </a:rPr>
              <a:t>or 2015-17. </a:t>
            </a:r>
            <a:endParaRPr lang="en-US" sz="2400" dirty="0">
              <a:solidFill>
                <a:schemeClr val="tx1"/>
              </a:solidFill>
            </a:endParaRPr>
          </a:p>
        </p:txBody>
      </p:sp>
      <p:sp>
        <p:nvSpPr>
          <p:cNvPr id="2" name="Right Arrow 1"/>
          <p:cNvSpPr/>
          <p:nvPr/>
        </p:nvSpPr>
        <p:spPr>
          <a:xfrm>
            <a:off x="-4549" y="4419600"/>
            <a:ext cx="9148549" cy="533400"/>
          </a:xfrm>
          <a:prstGeom prst="rightArrow">
            <a:avLst/>
          </a:prstGeom>
          <a:gradFill flip="none" rotWithShape="1">
            <a:gsLst>
              <a:gs pos="0">
                <a:schemeClr val="accent5"/>
              </a:gs>
              <a:gs pos="50000">
                <a:schemeClr val="accent5">
                  <a:lumMod val="60000"/>
                  <a:lumOff val="40000"/>
                </a:schemeClr>
              </a:gs>
              <a:gs pos="100000">
                <a:schemeClr val="accent5">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 y="5181600"/>
            <a:ext cx="3407841" cy="16764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000" dirty="0" smtClean="0">
                <a:solidFill>
                  <a:schemeClr val="tx1"/>
                </a:solidFill>
              </a:rPr>
              <a:t>Statewide, only </a:t>
            </a:r>
            <a:r>
              <a:rPr lang="en-US" sz="2000" b="1" dirty="0" smtClean="0">
                <a:solidFill>
                  <a:schemeClr val="tx1"/>
                </a:solidFill>
              </a:rPr>
              <a:t>5.6/year</a:t>
            </a:r>
            <a:r>
              <a:rPr lang="en-US" sz="2000" dirty="0" smtClean="0">
                <a:solidFill>
                  <a:schemeClr val="tx1"/>
                </a:solidFill>
              </a:rPr>
              <a:t> from BS programs. </a:t>
            </a:r>
          </a:p>
          <a:p>
            <a:pPr algn="ctr"/>
            <a:endParaRPr lang="en-US" sz="2000" dirty="0" smtClean="0">
              <a:solidFill>
                <a:schemeClr val="tx1"/>
              </a:solidFill>
            </a:endParaRPr>
          </a:p>
          <a:p>
            <a:pPr algn="ctr"/>
            <a:r>
              <a:rPr lang="en-US" sz="2000" dirty="0" smtClean="0">
                <a:solidFill>
                  <a:schemeClr val="tx1"/>
                </a:solidFill>
              </a:rPr>
              <a:t>MU only </a:t>
            </a:r>
            <a:r>
              <a:rPr lang="en-US" sz="2000" b="1" dirty="0" smtClean="0">
                <a:solidFill>
                  <a:schemeClr val="tx1"/>
                </a:solidFill>
              </a:rPr>
              <a:t>0.2/year</a:t>
            </a:r>
          </a:p>
          <a:p>
            <a:pPr algn="ctr"/>
            <a:endParaRPr lang="en-US" sz="2000" b="1" dirty="0">
              <a:solidFill>
                <a:schemeClr val="tx1"/>
              </a:solidFill>
            </a:endParaRPr>
          </a:p>
        </p:txBody>
      </p:sp>
      <p:sp>
        <p:nvSpPr>
          <p:cNvPr id="90" name="Rectangle 89"/>
          <p:cNvSpPr/>
          <p:nvPr/>
        </p:nvSpPr>
        <p:spPr>
          <a:xfrm>
            <a:off x="3407841" y="5181600"/>
            <a:ext cx="2743200" cy="16764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MU </a:t>
            </a:r>
            <a:r>
              <a:rPr lang="en-US" sz="2000" dirty="0" err="1" smtClean="0">
                <a:solidFill>
                  <a:schemeClr val="tx1"/>
                </a:solidFill>
              </a:rPr>
              <a:t>PhysTEC</a:t>
            </a:r>
            <a:r>
              <a:rPr lang="en-US" sz="2000" dirty="0" smtClean="0">
                <a:solidFill>
                  <a:schemeClr val="tx1"/>
                </a:solidFill>
              </a:rPr>
              <a:t> reforms. </a:t>
            </a:r>
          </a:p>
          <a:p>
            <a:pPr algn="ctr"/>
            <a:endParaRPr lang="en-US" sz="2000" dirty="0">
              <a:solidFill>
                <a:schemeClr val="tx1"/>
              </a:solidFill>
            </a:endParaRPr>
          </a:p>
          <a:p>
            <a:pPr algn="ctr"/>
            <a:r>
              <a:rPr lang="en-US" sz="2000" dirty="0" smtClean="0">
                <a:solidFill>
                  <a:schemeClr val="tx1"/>
                </a:solidFill>
              </a:rPr>
              <a:t>MU up to </a:t>
            </a:r>
            <a:r>
              <a:rPr lang="en-US" sz="2000" b="1" dirty="0" smtClean="0">
                <a:solidFill>
                  <a:schemeClr val="tx1"/>
                </a:solidFill>
              </a:rPr>
              <a:t>1/</a:t>
            </a:r>
            <a:r>
              <a:rPr lang="en-US" sz="2000" b="1" dirty="0" err="1" smtClean="0">
                <a:solidFill>
                  <a:schemeClr val="tx1"/>
                </a:solidFill>
              </a:rPr>
              <a:t>yr</a:t>
            </a:r>
            <a:endParaRPr lang="en-US" sz="2400" b="1" dirty="0">
              <a:solidFill>
                <a:schemeClr val="tx1"/>
              </a:solidFill>
            </a:endParaRPr>
          </a:p>
        </p:txBody>
      </p:sp>
      <p:sp>
        <p:nvSpPr>
          <p:cNvPr id="92" name="Title 1"/>
          <p:cNvSpPr>
            <a:spLocks noGrp="1"/>
          </p:cNvSpPr>
          <p:nvPr>
            <p:ph type="title"/>
          </p:nvPr>
        </p:nvSpPr>
        <p:spPr>
          <a:xfrm>
            <a:off x="228600" y="52171"/>
            <a:ext cx="8915400" cy="563562"/>
          </a:xfrm>
        </p:spPr>
        <p:txBody>
          <a:bodyPr>
            <a:normAutofit fontScale="90000"/>
          </a:bodyPr>
          <a:lstStyle/>
          <a:p>
            <a:r>
              <a:rPr lang="en-US" dirty="0" smtClean="0"/>
              <a:t>Annual # of new physics teachers</a:t>
            </a:r>
            <a:br>
              <a:rPr lang="en-US" dirty="0" smtClean="0"/>
            </a:br>
            <a:r>
              <a:rPr lang="en-US" sz="3600" dirty="0" smtClean="0"/>
              <a:t>(“College Recommended”)</a:t>
            </a:r>
            <a:endParaRPr lang="en-US" sz="3600" dirty="0"/>
          </a:p>
        </p:txBody>
      </p:sp>
      <p:sp>
        <p:nvSpPr>
          <p:cNvPr id="94" name="Rectangle 93"/>
          <p:cNvSpPr/>
          <p:nvPr/>
        </p:nvSpPr>
        <p:spPr>
          <a:xfrm>
            <a:off x="6096000" y="5190699"/>
            <a:ext cx="2743200" cy="1676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MU anticipates </a:t>
            </a:r>
            <a:endParaRPr lang="en-US" sz="2000" b="1" dirty="0">
              <a:solidFill>
                <a:schemeClr val="tx1"/>
              </a:solidFill>
            </a:endParaRPr>
          </a:p>
          <a:p>
            <a:pPr algn="ctr"/>
            <a:r>
              <a:rPr lang="en-US" sz="2000" b="1" dirty="0" smtClean="0">
                <a:solidFill>
                  <a:schemeClr val="tx1"/>
                </a:solidFill>
              </a:rPr>
              <a:t>3.5/</a:t>
            </a:r>
            <a:r>
              <a:rPr lang="en-US" sz="2000" b="1" dirty="0" err="1" smtClean="0">
                <a:solidFill>
                  <a:schemeClr val="tx1"/>
                </a:solidFill>
              </a:rPr>
              <a:t>yr</a:t>
            </a:r>
            <a:endParaRPr lang="en-US" sz="2000" b="1" dirty="0" smtClean="0">
              <a:solidFill>
                <a:schemeClr val="tx1"/>
              </a:solidFill>
            </a:endParaRPr>
          </a:p>
          <a:p>
            <a:pPr algn="ctr"/>
            <a:r>
              <a:rPr lang="en-US" sz="2000" b="1" dirty="0" smtClean="0">
                <a:solidFill>
                  <a:schemeClr val="tx1"/>
                </a:solidFill>
              </a:rPr>
              <a:t>(currently 10 majors)</a:t>
            </a:r>
            <a:endParaRPr lang="en-US" sz="2400" b="1" dirty="0">
              <a:solidFill>
                <a:schemeClr val="tx1"/>
              </a:solidFill>
            </a:endParaRPr>
          </a:p>
        </p:txBody>
      </p:sp>
      <p:sp>
        <p:nvSpPr>
          <p:cNvPr id="93" name="TextBox 92"/>
          <p:cNvSpPr txBox="1"/>
          <p:nvPr/>
        </p:nvSpPr>
        <p:spPr>
          <a:xfrm>
            <a:off x="6095999" y="4821367"/>
            <a:ext cx="2743201" cy="369332"/>
          </a:xfrm>
          <a:prstGeom prst="rect">
            <a:avLst/>
          </a:prstGeom>
          <a:solidFill>
            <a:schemeClr val="bg1"/>
          </a:solidFill>
          <a:ln>
            <a:solidFill>
              <a:schemeClr val="tx1"/>
            </a:solidFill>
          </a:ln>
        </p:spPr>
        <p:txBody>
          <a:bodyPr wrap="square" rtlCol="0">
            <a:spAutoFit/>
          </a:bodyPr>
          <a:lstStyle/>
          <a:p>
            <a:pPr algn="ctr"/>
            <a:r>
              <a:rPr lang="en-US" sz="1800" dirty="0" smtClean="0"/>
              <a:t>2015-2017</a:t>
            </a:r>
            <a:endParaRPr lang="en-US" sz="1800" dirty="0"/>
          </a:p>
        </p:txBody>
      </p:sp>
      <p:sp>
        <p:nvSpPr>
          <p:cNvPr id="5" name="TextBox 4"/>
          <p:cNvSpPr txBox="1"/>
          <p:nvPr/>
        </p:nvSpPr>
        <p:spPr>
          <a:xfrm>
            <a:off x="-4549" y="4821367"/>
            <a:ext cx="3412390" cy="369332"/>
          </a:xfrm>
          <a:prstGeom prst="rect">
            <a:avLst/>
          </a:prstGeom>
          <a:solidFill>
            <a:schemeClr val="bg1"/>
          </a:solidFill>
          <a:ln>
            <a:solidFill>
              <a:schemeClr val="tx1"/>
            </a:solidFill>
          </a:ln>
        </p:spPr>
        <p:txBody>
          <a:bodyPr wrap="square" rtlCol="0">
            <a:spAutoFit/>
          </a:bodyPr>
          <a:lstStyle/>
          <a:p>
            <a:r>
              <a:rPr lang="en-US" sz="1800" dirty="0" smtClean="0"/>
              <a:t>                 2007-2012</a:t>
            </a:r>
            <a:endParaRPr lang="en-US" sz="1800" dirty="0"/>
          </a:p>
        </p:txBody>
      </p:sp>
      <p:sp>
        <p:nvSpPr>
          <p:cNvPr id="91" name="TextBox 90"/>
          <p:cNvSpPr txBox="1"/>
          <p:nvPr/>
        </p:nvSpPr>
        <p:spPr>
          <a:xfrm>
            <a:off x="3407840" y="4812268"/>
            <a:ext cx="2688159" cy="369332"/>
          </a:xfrm>
          <a:prstGeom prst="rect">
            <a:avLst/>
          </a:prstGeom>
          <a:solidFill>
            <a:schemeClr val="bg1"/>
          </a:solidFill>
          <a:ln>
            <a:solidFill>
              <a:schemeClr val="tx1"/>
            </a:solidFill>
          </a:ln>
        </p:spPr>
        <p:txBody>
          <a:bodyPr wrap="square" rtlCol="0">
            <a:spAutoFit/>
          </a:bodyPr>
          <a:lstStyle/>
          <a:p>
            <a:pPr algn="ctr"/>
            <a:r>
              <a:rPr lang="en-US" sz="1800" dirty="0" smtClean="0"/>
              <a:t>2012-2014</a:t>
            </a:r>
            <a:endParaRPr lang="en-US" sz="1800" dirty="0"/>
          </a:p>
        </p:txBody>
      </p:sp>
    </p:spTree>
    <p:extLst>
      <p:ext uri="{BB962C8B-B14F-4D97-AF65-F5344CB8AC3E}">
        <p14:creationId xmlns:p14="http://schemas.microsoft.com/office/powerpoint/2010/main" val="386936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9" grpId="0" animBg="1"/>
      <p:bldP spid="81" grpId="0" animBg="1"/>
      <p:bldP spid="82" grpId="0" animBg="1"/>
      <p:bldP spid="6" grpId="0" animBg="1"/>
      <p:bldP spid="2" grpId="0" animBg="1"/>
      <p:bldP spid="3" grpId="0" animBg="1"/>
      <p:bldP spid="90" grpId="0" animBg="1"/>
      <p:bldP spid="94" grpId="0" animBg="1"/>
      <p:bldP spid="93" grpId="0" animBg="1"/>
      <p:bldP spid="5" grpId="0" animBg="1"/>
      <p:bldP spid="9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6347713" cy="1320800"/>
          </a:xfrm>
        </p:spPr>
        <p:txBody>
          <a:bodyPr/>
          <a:lstStyle/>
          <a:p>
            <a:r>
              <a:rPr lang="en-US" sz="3200" dirty="0" smtClean="0"/>
              <a:t>Annual # of BS degrees in physics education</a:t>
            </a:r>
            <a:endParaRPr lang="en-US" sz="3200" dirty="0"/>
          </a:p>
        </p:txBody>
      </p:sp>
      <p:graphicFrame>
        <p:nvGraphicFramePr>
          <p:cNvPr id="6" name="Chart 5"/>
          <p:cNvGraphicFramePr>
            <a:graphicFrameLocks/>
          </p:cNvGraphicFramePr>
          <p:nvPr>
            <p:extLst>
              <p:ext uri="{D42A27DB-BD31-4B8C-83A1-F6EECF244321}">
                <p14:modId xmlns:p14="http://schemas.microsoft.com/office/powerpoint/2010/main" val="1459169290"/>
              </p:ext>
            </p:extLst>
          </p:nvPr>
        </p:nvGraphicFramePr>
        <p:xfrm>
          <a:off x="533400" y="1066800"/>
          <a:ext cx="7953376" cy="54673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84617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TIR Inspiring Future Teachers</a:t>
            </a:r>
            <a:endParaRPr lang="en-US" dirty="0"/>
          </a:p>
        </p:txBody>
      </p:sp>
      <p:sp>
        <p:nvSpPr>
          <p:cNvPr id="6" name="Text Placeholder 5"/>
          <p:cNvSpPr>
            <a:spLocks noGrp="1"/>
          </p:cNvSpPr>
          <p:nvPr>
            <p:ph idx="1"/>
          </p:nvPr>
        </p:nvSpPr>
        <p:spPr>
          <a:xfrm>
            <a:off x="457200" y="1257595"/>
            <a:ext cx="8229600" cy="4525962"/>
          </a:xfrm>
        </p:spPr>
        <p:txBody>
          <a:bodyPr/>
          <a:lstStyle/>
          <a:p>
            <a:r>
              <a:rPr lang="en-US" dirty="0" smtClean="0">
                <a:solidFill>
                  <a:schemeClr val="bg1">
                    <a:lumMod val="75000"/>
                  </a:schemeClr>
                </a:solidFill>
              </a:rPr>
              <a:t> </a:t>
            </a:r>
            <a:r>
              <a:rPr lang="en-US" dirty="0" smtClean="0">
                <a:solidFill>
                  <a:schemeClr val="bg1">
                    <a:lumMod val="85000"/>
                  </a:schemeClr>
                </a:solidFill>
              </a:rPr>
              <a:t>Missouri’s needs &amp; MU’s numbers</a:t>
            </a:r>
          </a:p>
          <a:p>
            <a:r>
              <a:rPr lang="en-US" dirty="0" smtClean="0"/>
              <a:t> </a:t>
            </a:r>
            <a:r>
              <a:rPr lang="en-US" sz="2400" b="1" dirty="0" smtClean="0"/>
              <a:t>Selling Teaching</a:t>
            </a:r>
            <a:endParaRPr lang="en-US" sz="2400" b="1" dirty="0"/>
          </a:p>
          <a:p>
            <a:pPr lvl="1"/>
            <a:r>
              <a:rPr lang="en-US" sz="2400" b="1" dirty="0" smtClean="0"/>
              <a:t>Physics First </a:t>
            </a:r>
          </a:p>
          <a:p>
            <a:r>
              <a:rPr lang="en-US" dirty="0" smtClean="0"/>
              <a:t> </a:t>
            </a:r>
            <a:r>
              <a:rPr lang="en-US" dirty="0" smtClean="0">
                <a:solidFill>
                  <a:schemeClr val="bg1">
                    <a:lumMod val="85000"/>
                  </a:schemeClr>
                </a:solidFill>
              </a:rPr>
              <a:t>What Learning Assistants do</a:t>
            </a:r>
          </a:p>
          <a:p>
            <a:r>
              <a:rPr lang="en-US" dirty="0" smtClean="0">
                <a:solidFill>
                  <a:schemeClr val="bg1">
                    <a:lumMod val="85000"/>
                  </a:schemeClr>
                </a:solidFill>
              </a:rPr>
              <a:t> The role of Teacher in Residence</a:t>
            </a:r>
          </a:p>
          <a:p>
            <a:pPr lvl="1"/>
            <a:r>
              <a:rPr lang="en-US" dirty="0" smtClean="0">
                <a:solidFill>
                  <a:schemeClr val="bg1">
                    <a:lumMod val="85000"/>
                  </a:schemeClr>
                </a:solidFill>
              </a:rPr>
              <a:t>Fostering Partnerships</a:t>
            </a:r>
          </a:p>
          <a:p>
            <a:pPr lvl="1"/>
            <a:r>
              <a:rPr lang="en-US" dirty="0" smtClean="0">
                <a:solidFill>
                  <a:schemeClr val="bg1">
                    <a:lumMod val="85000"/>
                  </a:schemeClr>
                </a:solidFill>
              </a:rPr>
              <a:t>Preparing LAs</a:t>
            </a:r>
            <a:endParaRPr lang="en-US" dirty="0">
              <a:solidFill>
                <a:schemeClr val="bg1">
                  <a:lumMod val="85000"/>
                </a:schemeClr>
              </a:solidFill>
            </a:endParaRPr>
          </a:p>
          <a:p>
            <a:pPr lvl="1"/>
            <a:r>
              <a:rPr lang="en-US" dirty="0" smtClean="0">
                <a:solidFill>
                  <a:schemeClr val="bg1">
                    <a:lumMod val="85000"/>
                  </a:schemeClr>
                </a:solidFill>
              </a:rPr>
              <a:t>Handling Logistics</a:t>
            </a:r>
          </a:p>
          <a:p>
            <a:r>
              <a:rPr lang="en-US" dirty="0" smtClean="0">
                <a:solidFill>
                  <a:schemeClr val="bg1">
                    <a:lumMod val="85000"/>
                  </a:schemeClr>
                </a:solidFill>
              </a:rPr>
              <a:t> Challenges</a:t>
            </a:r>
          </a:p>
          <a:p>
            <a:r>
              <a:rPr lang="en-US" dirty="0" smtClean="0">
                <a:solidFill>
                  <a:schemeClr val="bg1">
                    <a:lumMod val="85000"/>
                  </a:schemeClr>
                </a:solidFill>
              </a:rPr>
              <a:t> Sustainability in the Future</a:t>
            </a:r>
          </a:p>
          <a:p>
            <a:pPr lvl="1"/>
            <a:endParaRPr lang="en-US" dirty="0" smtClean="0"/>
          </a:p>
        </p:txBody>
      </p:sp>
    </p:spTree>
    <p:extLst>
      <p:ext uri="{BB962C8B-B14F-4D97-AF65-F5344CB8AC3E}">
        <p14:creationId xmlns:p14="http://schemas.microsoft.com/office/powerpoint/2010/main" val="438237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14400"/>
            <a:ext cx="8915400" cy="5943600"/>
          </a:xfrm>
          <a:prstGeom prst="rect">
            <a:avLst/>
          </a:prstGeom>
        </p:spPr>
      </p:pic>
      <p:sp>
        <p:nvSpPr>
          <p:cNvPr id="2" name="Title 1"/>
          <p:cNvSpPr>
            <a:spLocks noGrp="1"/>
          </p:cNvSpPr>
          <p:nvPr>
            <p:ph type="title"/>
          </p:nvPr>
        </p:nvSpPr>
        <p:spPr>
          <a:xfrm>
            <a:off x="457200" y="0"/>
            <a:ext cx="6347713" cy="1320800"/>
          </a:xfrm>
        </p:spPr>
        <p:txBody>
          <a:bodyPr/>
          <a:lstStyle/>
          <a:p>
            <a:r>
              <a:rPr lang="en-US" dirty="0" smtClean="0"/>
              <a:t>How did we sell teaching?</a:t>
            </a:r>
            <a:endParaRPr lang="en-US" dirty="0"/>
          </a:p>
        </p:txBody>
      </p:sp>
      <p:sp>
        <p:nvSpPr>
          <p:cNvPr id="3" name="Text Placeholder 2"/>
          <p:cNvSpPr>
            <a:spLocks noGrp="1"/>
          </p:cNvSpPr>
          <p:nvPr>
            <p:ph idx="1"/>
          </p:nvPr>
        </p:nvSpPr>
        <p:spPr>
          <a:xfrm>
            <a:off x="76200" y="4876800"/>
            <a:ext cx="9067800" cy="1981200"/>
          </a:xfrm>
          <a:solidFill>
            <a:schemeClr val="bg1"/>
          </a:solidFill>
        </p:spPr>
        <p:txBody>
          <a:bodyPr/>
          <a:lstStyle/>
          <a:p>
            <a:pPr lvl="1"/>
            <a:r>
              <a:rPr lang="en-US" sz="3200" dirty="0" smtClean="0">
                <a:solidFill>
                  <a:srgbClr val="0070C0"/>
                </a:solidFill>
              </a:rPr>
              <a:t>Connecting to students </a:t>
            </a:r>
            <a:r>
              <a:rPr lang="en-US" sz="3200" dirty="0" smtClean="0"/>
              <a:t>[Johnson, 2005]</a:t>
            </a:r>
          </a:p>
          <a:p>
            <a:pPr lvl="1"/>
            <a:r>
              <a:rPr lang="en-US" sz="3200" dirty="0" smtClean="0">
                <a:solidFill>
                  <a:srgbClr val="0070C0"/>
                </a:solidFill>
              </a:rPr>
              <a:t>Serving society </a:t>
            </a:r>
            <a:r>
              <a:rPr lang="en-US" sz="3200" dirty="0" smtClean="0"/>
              <a:t>[</a:t>
            </a:r>
            <a:r>
              <a:rPr lang="en-US" sz="3200" dirty="0" err="1" smtClean="0"/>
              <a:t>Guarino</a:t>
            </a:r>
            <a:r>
              <a:rPr lang="en-US" sz="3200" dirty="0" smtClean="0"/>
              <a:t>, 2006]</a:t>
            </a:r>
          </a:p>
          <a:p>
            <a:pPr lvl="1"/>
            <a:r>
              <a:rPr lang="en-US" sz="3200" dirty="0" smtClean="0">
                <a:solidFill>
                  <a:srgbClr val="0070C0"/>
                </a:solidFill>
              </a:rPr>
              <a:t>Physics First curriculum</a:t>
            </a:r>
          </a:p>
          <a:p>
            <a:endParaRPr lang="en-US" sz="3600" dirty="0"/>
          </a:p>
        </p:txBody>
      </p:sp>
    </p:spTree>
    <p:extLst>
      <p:ext uri="{BB962C8B-B14F-4D97-AF65-F5344CB8AC3E}">
        <p14:creationId xmlns:p14="http://schemas.microsoft.com/office/powerpoint/2010/main" val="68118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Physics First?</a:t>
            </a:r>
            <a:endParaRPr lang="en-US" dirty="0"/>
          </a:p>
        </p:txBody>
      </p:sp>
      <p:sp>
        <p:nvSpPr>
          <p:cNvPr id="3" name="Text Placeholder 2"/>
          <p:cNvSpPr>
            <a:spLocks noGrp="1"/>
          </p:cNvSpPr>
          <p:nvPr>
            <p:ph idx="1"/>
          </p:nvPr>
        </p:nvSpPr>
        <p:spPr>
          <a:xfrm>
            <a:off x="228600" y="1447800"/>
            <a:ext cx="7315200" cy="3880773"/>
          </a:xfrm>
        </p:spPr>
        <p:txBody>
          <a:bodyPr>
            <a:normAutofit/>
          </a:bodyPr>
          <a:lstStyle/>
          <a:p>
            <a:r>
              <a:rPr lang="en-US" sz="2000" b="1" dirty="0" smtClean="0"/>
              <a:t>Physics First was implemented in several Missouri schools in 2006.</a:t>
            </a:r>
          </a:p>
          <a:p>
            <a:r>
              <a:rPr lang="en-US" sz="2000" b="1" dirty="0" smtClean="0"/>
              <a:t>Physics First was a success with high school freshman and it also inspired the University physics students.</a:t>
            </a:r>
          </a:p>
          <a:p>
            <a:r>
              <a:rPr lang="en-US" sz="2000" b="1" dirty="0" smtClean="0"/>
              <a:t>The modeling approach was unfamiliar to the physics majors.  This allowed them to learn how to teach in a different way while reinforcing their own content knowledge.</a:t>
            </a:r>
            <a:endParaRPr lang="en-US" sz="2000" b="1" dirty="0"/>
          </a:p>
        </p:txBody>
      </p:sp>
    </p:spTree>
    <p:extLst>
      <p:ext uri="{BB962C8B-B14F-4D97-AF65-F5344CB8AC3E}">
        <p14:creationId xmlns:p14="http://schemas.microsoft.com/office/powerpoint/2010/main" val="329731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5691</TotalTime>
  <Words>1554</Words>
  <Application>Microsoft Office PowerPoint</Application>
  <PresentationFormat>On-screen Show (4:3)</PresentationFormat>
  <Paragraphs>242</Paragraphs>
  <Slides>35</Slides>
  <Notes>21</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1_Office Theme</vt:lpstr>
      <vt:lpstr>Facet</vt:lpstr>
      <vt:lpstr>TIR at MU: Inspiring Future Teachers through Physics First</vt:lpstr>
      <vt:lpstr>Getting to know each other</vt:lpstr>
      <vt:lpstr>TIR Inspiring Future Teachers</vt:lpstr>
      <vt:lpstr>Physics Enrollment in Missouri</vt:lpstr>
      <vt:lpstr>Annual # of new physics teachers (“College Recommended”)</vt:lpstr>
      <vt:lpstr>Annual # of BS degrees in physics education</vt:lpstr>
      <vt:lpstr>TIR Inspiring Future Teachers</vt:lpstr>
      <vt:lpstr>How did we sell teaching?</vt:lpstr>
      <vt:lpstr>Why Physics First?</vt:lpstr>
      <vt:lpstr>TIR Inspiring Future Teachers</vt:lpstr>
      <vt:lpstr>PowerPoint Presentation</vt:lpstr>
      <vt:lpstr>A Physics First Lesson</vt:lpstr>
      <vt:lpstr>Inspiring Future Teachers</vt:lpstr>
      <vt:lpstr> Reflection</vt:lpstr>
      <vt:lpstr>PowerPoint Presentation</vt:lpstr>
      <vt:lpstr>TIR Inspiring Future Teachers</vt:lpstr>
      <vt:lpstr>Fostering Partnerships</vt:lpstr>
      <vt:lpstr>Physics Education Majors</vt:lpstr>
      <vt:lpstr>A partnership in teacher development</vt:lpstr>
      <vt:lpstr>Recruiting</vt:lpstr>
      <vt:lpstr>Preparing LAs</vt:lpstr>
      <vt:lpstr>Weekly meeting with TIR</vt:lpstr>
      <vt:lpstr>TIR as Logistics Guru</vt:lpstr>
      <vt:lpstr>Results</vt:lpstr>
      <vt:lpstr>PowerPoint Presentation</vt:lpstr>
      <vt:lpstr>PowerPoint Presentation</vt:lpstr>
      <vt:lpstr>PowerPoint Presentation</vt:lpstr>
      <vt:lpstr>TIR Inspiring Future Teachers</vt:lpstr>
      <vt:lpstr>Challenges</vt:lpstr>
      <vt:lpstr>TIR Inspiring Future Teachers</vt:lpstr>
      <vt:lpstr>Sustainability</vt:lpstr>
      <vt:lpstr>PowerPoint Presentation</vt:lpstr>
      <vt:lpstr>More Testimonials</vt:lpstr>
      <vt:lpstr>MU’s TOP Teachers:  Tomorrow’s Outstanding Physics Teachers Karen King (kingkar@missouri.edu)   Kory Kaufman (kkaufman@cpsk12.org)</vt:lpstr>
      <vt:lpstr>Acknowledgements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can your LA Program benefit from meaningful collaborations with Two Year Colleges (TYCs)?</dc:title>
  <dc:creator>C Turpen</dc:creator>
  <cp:lastModifiedBy>Robyn Kaufman</cp:lastModifiedBy>
  <cp:revision>137</cp:revision>
  <cp:lastPrinted>2014-05-16T19:41:44Z</cp:lastPrinted>
  <dcterms:modified xsi:type="dcterms:W3CDTF">2015-07-27T19:59:08Z</dcterms:modified>
</cp:coreProperties>
</file>